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1"/>
  </p:handoutMasterIdLst>
  <p:sldIdLst>
    <p:sldId id="256" r:id="rId2"/>
    <p:sldId id="315" r:id="rId3"/>
    <p:sldId id="257" r:id="rId4"/>
    <p:sldId id="258" r:id="rId5"/>
    <p:sldId id="262"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86"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0" r:id="rId57"/>
    <p:sldId id="312" r:id="rId58"/>
    <p:sldId id="314" r:id="rId59"/>
    <p:sldId id="316" r:id="rId60"/>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1440" tIns="45720" rIns="91440" bIns="45720" rtlCol="0"/>
          <a:lstStyle>
            <a:lvl1pPr algn="r">
              <a:defRPr sz="1200"/>
            </a:lvl1pPr>
          </a:lstStyle>
          <a:p>
            <a:fld id="{ED475B53-75F4-4CBC-8AFE-5F56422ABEA8}" type="datetimeFigureOut">
              <a:rPr lang="en-US" smtClean="0"/>
              <a:t>9/13/2015</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1440" tIns="45720" rIns="91440" bIns="45720" rtlCol="0" anchor="b"/>
          <a:lstStyle>
            <a:lvl1pPr algn="r">
              <a:defRPr sz="1200"/>
            </a:lvl1pPr>
          </a:lstStyle>
          <a:p>
            <a:fld id="{84A537FF-84AE-4AB0-95D4-3CD72E052DEB}" type="slidenum">
              <a:rPr lang="en-US" smtClean="0"/>
              <a:t>‹#›</a:t>
            </a:fld>
            <a:endParaRPr lang="en-US"/>
          </a:p>
        </p:txBody>
      </p:sp>
    </p:spTree>
    <p:extLst>
      <p:ext uri="{BB962C8B-B14F-4D97-AF65-F5344CB8AC3E}">
        <p14:creationId xmlns:p14="http://schemas.microsoft.com/office/powerpoint/2010/main" val="28200320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B9401D3-37BD-4DEB-A9FA-7F9E192A39C4}"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9401D3-37BD-4DEB-A9FA-7F9E192A39C4}"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B9401D3-37BD-4DEB-A9FA-7F9E192A39C4}"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9401D3-37BD-4DEB-A9FA-7F9E192A39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E852AD9-93CC-4E8F-A18F-90F451863A37}" type="datetimeFigureOut">
              <a:rPr lang="en-US" smtClean="0"/>
              <a:t>9/13/2015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9401D3-37BD-4DEB-A9FA-7F9E192A39C4}"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E852AD9-93CC-4E8F-A18F-90F451863A37}" type="datetimeFigureOut">
              <a:rPr lang="en-US" smtClean="0"/>
              <a:t>9/13/2015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B9401D3-37BD-4DEB-A9FA-7F9E192A39C4}"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hodor.org/interactivate/activities/AdjustableSpinne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whfreeman.com/sri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randomizer.org/form.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Chapter 1: Exploring Categorical Data</a:t>
            </a:r>
            <a:endParaRPr lang="en-US" dirty="0"/>
          </a:p>
        </p:txBody>
      </p:sp>
      <p:sp>
        <p:nvSpPr>
          <p:cNvPr id="3" name="Subtitle 2"/>
          <p:cNvSpPr>
            <a:spLocks noGrp="1"/>
          </p:cNvSpPr>
          <p:nvPr>
            <p:ph type="subTitle" idx="1"/>
          </p:nvPr>
        </p:nvSpPr>
        <p:spPr>
          <a:xfrm>
            <a:off x="1066800" y="2362200"/>
            <a:ext cx="7086600" cy="2895600"/>
          </a:xfrm>
        </p:spPr>
        <p:txBody>
          <a:bodyPr>
            <a:noAutofit/>
          </a:bodyPr>
          <a:lstStyle/>
          <a:p>
            <a:r>
              <a:rPr lang="en-US" sz="2800" u="sng" dirty="0" smtClean="0">
                <a:solidFill>
                  <a:schemeClr val="tx1"/>
                </a:solidFill>
              </a:rPr>
              <a:t>Objectives</a:t>
            </a:r>
            <a:endParaRPr lang="en-US" sz="2800" dirty="0" smtClean="0">
              <a:solidFill>
                <a:schemeClr val="tx1"/>
              </a:solidFill>
            </a:endParaRPr>
          </a:p>
          <a:p>
            <a:r>
              <a:rPr lang="en-US" sz="2800" dirty="0" smtClean="0">
                <a:solidFill>
                  <a:schemeClr val="tx1"/>
                </a:solidFill>
              </a:rPr>
              <a:t>Students will be able to:</a:t>
            </a:r>
          </a:p>
          <a:p>
            <a:pPr marL="514350" indent="-514350">
              <a:buAutoNum type="arabicParenR"/>
            </a:pPr>
            <a:r>
              <a:rPr lang="en-US" sz="2800" dirty="0" smtClean="0">
                <a:solidFill>
                  <a:schemeClr val="tx1"/>
                </a:solidFill>
              </a:rPr>
              <a:t>Graph categorical data</a:t>
            </a:r>
          </a:p>
          <a:p>
            <a:pPr marL="514350" indent="-514350">
              <a:buAutoNum type="arabicParenR"/>
            </a:pPr>
            <a:r>
              <a:rPr lang="en-US" sz="2800" dirty="0" smtClean="0">
                <a:solidFill>
                  <a:schemeClr val="tx1"/>
                </a:solidFill>
              </a:rPr>
              <a:t>Model athletic </a:t>
            </a:r>
            <a:r>
              <a:rPr lang="en-US" sz="2800" i="1" dirty="0" smtClean="0">
                <a:solidFill>
                  <a:schemeClr val="tx1"/>
                </a:solidFill>
              </a:rPr>
              <a:t>PERFORMANCE</a:t>
            </a:r>
            <a:endParaRPr lang="en-US" sz="2800" dirty="0" smtClean="0">
              <a:solidFill>
                <a:schemeClr val="tx1"/>
              </a:solidFill>
            </a:endParaRPr>
          </a:p>
          <a:p>
            <a:pPr marL="514350" indent="-514350">
              <a:buAutoNum type="arabicParenR"/>
            </a:pPr>
            <a:r>
              <a:rPr lang="en-US" sz="2800" dirty="0" smtClean="0">
                <a:solidFill>
                  <a:schemeClr val="tx1"/>
                </a:solidFill>
              </a:rPr>
              <a:t>Use technology to simulate athletic </a:t>
            </a:r>
            <a:r>
              <a:rPr lang="en-US" sz="2800" i="1" dirty="0" smtClean="0">
                <a:solidFill>
                  <a:schemeClr val="tx1"/>
                </a:solidFill>
              </a:rPr>
              <a:t>PERFORMANCE</a:t>
            </a:r>
            <a:endParaRPr lang="en-US" sz="2800" dirty="0">
              <a:solidFill>
                <a:schemeClr val="tx1"/>
              </a:solidFill>
            </a:endParaRPr>
          </a:p>
        </p:txBody>
      </p:sp>
      <p:pic>
        <p:nvPicPr>
          <p:cNvPr id="5122" name="Picture 2" descr="http://ts3.mm.bing.net/th?id=H.460203282923706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533400"/>
            <a:ext cx="28003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6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outVertical)">
                                      <p:cBhvr>
                                        <p:cTn id="15" dur="500"/>
                                        <p:tgtEl>
                                          <p:spTgt spid="3">
                                            <p:txEl>
                                              <p:pRg st="1" end="1"/>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outVertical)">
                                      <p:cBhvr>
                                        <p:cTn id="18" dur="500"/>
                                        <p:tgtEl>
                                          <p:spTgt spid="3">
                                            <p:txEl>
                                              <p:pRg st="2" end="2"/>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outVertical)">
                                      <p:cBhvr>
                                        <p:cTn id="21" dur="500"/>
                                        <p:tgtEl>
                                          <p:spTgt spid="3">
                                            <p:txEl>
                                              <p:pRg st="3" end="3"/>
                                            </p:txEl>
                                          </p:spTgt>
                                        </p:tgtEl>
                                      </p:cBhvr>
                                    </p:animEffect>
                                  </p:childTnLst>
                                </p:cTn>
                              </p:par>
                              <p:par>
                                <p:cTn id="22" presetID="16" presetClass="entr" presetSubtype="37"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out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
            <a:ext cx="7714488" cy="6096000"/>
          </a:xfrm>
        </p:spPr>
        <p:txBody>
          <a:bodyPr/>
          <a:lstStyle/>
          <a:p>
            <a:r>
              <a:rPr lang="en-US" u="sng" dirty="0" smtClean="0"/>
              <a:t>Pie chart</a:t>
            </a:r>
            <a:r>
              <a:rPr lang="en-US" dirty="0" smtClean="0"/>
              <a:t>: displays the possible outcomes of a categorical variable as slices of a circular pie, with the area of each slice proportional to how often each corresponding outcome occurred</a:t>
            </a:r>
            <a:endParaRPr lang="en-US"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743200"/>
            <a:ext cx="6400800" cy="397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581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943088" cy="6019800"/>
          </a:xfrm>
        </p:spPr>
        <p:txBody>
          <a:bodyPr/>
          <a:lstStyle/>
          <a:p>
            <a:r>
              <a:rPr lang="en-US" u="sng" dirty="0" smtClean="0"/>
              <a:t>Segmented bar chart</a:t>
            </a:r>
            <a:r>
              <a:rPr lang="en-US" dirty="0" smtClean="0"/>
              <a:t>: displays the possible outcomes of a categorical variable as slices of a rectangle, with the area of each slice proportional to how often each corresponding outcome occurred</a:t>
            </a:r>
            <a:endParaRPr lang="en-US"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406" y="3408217"/>
            <a:ext cx="7887394" cy="30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07322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
            <a:ext cx="7714488" cy="6172200"/>
          </a:xfrm>
        </p:spPr>
        <p:txBody>
          <a:bodyPr/>
          <a:lstStyle/>
          <a:p>
            <a:r>
              <a:rPr lang="en-US" u="sng" dirty="0" smtClean="0"/>
              <a:t>Bar chart</a:t>
            </a:r>
            <a:r>
              <a:rPr lang="en-US" dirty="0" smtClean="0"/>
              <a:t>: displays the possible outcomes of a categorical variable as individual equally wide bars, with the height of each bar proportional to how often each corresponding outcome occurred</a:t>
            </a:r>
            <a:endParaRPr lang="en-US" u="sn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48067"/>
            <a:ext cx="7696200" cy="32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82910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
            <a:ext cx="8095488" cy="6629400"/>
          </a:xfrm>
        </p:spPr>
        <p:txBody>
          <a:bodyPr>
            <a:normAutofit/>
          </a:bodyPr>
          <a:lstStyle/>
          <a:p>
            <a:r>
              <a:rPr lang="en-US" dirty="0" smtClean="0"/>
              <a:t>When comparing distributions, display the </a:t>
            </a:r>
            <a:r>
              <a:rPr lang="en-US" i="1" dirty="0" smtClean="0"/>
              <a:t>percentage</a:t>
            </a:r>
            <a:r>
              <a:rPr lang="en-US" dirty="0" smtClean="0"/>
              <a:t> in each category, NOT the number of observations.</a:t>
            </a:r>
          </a:p>
          <a:p>
            <a:r>
              <a:rPr lang="en-US" dirty="0" smtClean="0"/>
              <a:t>Example with numbers, not percentages:</a:t>
            </a: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Is this giving us any type of useful comparison?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62724"/>
            <a:ext cx="7467600" cy="309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6365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arn(inVertic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r>
              <a:rPr lang="en-US" dirty="0" smtClean="0"/>
              <a:t>When there are only two possible outcomes for a categorical variable, you may make a bar chart that includes only bars for successes.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72390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106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2400"/>
            <a:ext cx="7498080" cy="6096000"/>
          </a:xfrm>
        </p:spPr>
        <p:txBody>
          <a:bodyPr/>
          <a:lstStyle/>
          <a:p>
            <a:r>
              <a:rPr lang="en-US" dirty="0" smtClean="0"/>
              <a:t>Does Uniform Color Make a Difference?	</a:t>
            </a:r>
            <a:r>
              <a:rPr lang="en-US" dirty="0" err="1" smtClean="0"/>
              <a:t>Pg</a:t>
            </a:r>
            <a:r>
              <a:rPr lang="en-US" dirty="0" smtClean="0"/>
              <a:t> 7-8</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5805714"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99603"/>
            <a:ext cx="5475514" cy="295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335" y="3657600"/>
            <a:ext cx="354566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61380"/>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Modeling Athletic Performance</a:t>
            </a:r>
            <a:endParaRPr lang="en-US" dirty="0"/>
          </a:p>
        </p:txBody>
      </p:sp>
      <p:sp>
        <p:nvSpPr>
          <p:cNvPr id="3" name="Content Placeholder 2"/>
          <p:cNvSpPr>
            <a:spLocks noGrp="1"/>
          </p:cNvSpPr>
          <p:nvPr>
            <p:ph idx="1"/>
          </p:nvPr>
        </p:nvSpPr>
        <p:spPr>
          <a:xfrm>
            <a:off x="990600" y="1447800"/>
            <a:ext cx="7943088" cy="4800600"/>
          </a:xfrm>
        </p:spPr>
        <p:txBody>
          <a:bodyPr/>
          <a:lstStyle/>
          <a:p>
            <a:pPr marL="82296" indent="0">
              <a:buNone/>
            </a:pPr>
            <a:r>
              <a:rPr lang="en-US" sz="2600" b="1" i="1" dirty="0" smtClean="0"/>
              <a:t>PERFORMANCE = ABILITY + RANDOM CHANCE</a:t>
            </a:r>
          </a:p>
          <a:p>
            <a:r>
              <a:rPr lang="en-US" dirty="0" smtClean="0"/>
              <a:t>The above model helps us analyze athletic performances.</a:t>
            </a:r>
          </a:p>
          <a:p>
            <a:r>
              <a:rPr lang="en-US" i="1" u="sng" dirty="0" smtClean="0"/>
              <a:t>PERFORMANCE</a:t>
            </a:r>
            <a:r>
              <a:rPr lang="en-US" dirty="0" smtClean="0"/>
              <a:t>: describes what an athlete did in a finite series of events</a:t>
            </a:r>
          </a:p>
          <a:p>
            <a:pPr lvl="1"/>
            <a:r>
              <a:rPr lang="en-US" dirty="0" smtClean="0"/>
              <a:t>Examples: shooting percentage for a game, batting average for a season, number of heads flipped on a coin for 5 flips</a:t>
            </a:r>
            <a:endParaRPr lang="en-US" dirty="0"/>
          </a:p>
        </p:txBody>
      </p:sp>
    </p:spTree>
    <p:extLst>
      <p:ext uri="{BB962C8B-B14F-4D97-AF65-F5344CB8AC3E}">
        <p14:creationId xmlns:p14="http://schemas.microsoft.com/office/powerpoint/2010/main" val="382489438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790688" cy="6096000"/>
          </a:xfrm>
        </p:spPr>
        <p:txBody>
          <a:bodyPr/>
          <a:lstStyle/>
          <a:p>
            <a:r>
              <a:rPr lang="en-US" i="1" u="sng" dirty="0" smtClean="0"/>
              <a:t>ABILITY</a:t>
            </a:r>
            <a:r>
              <a:rPr lang="en-US" dirty="0" smtClean="0"/>
              <a:t>: describes what an athlete would do given an infinite number of opportunities in the same context</a:t>
            </a:r>
          </a:p>
          <a:p>
            <a:pPr lvl="1"/>
            <a:r>
              <a:rPr lang="en-US" dirty="0" smtClean="0"/>
              <a:t>Example: A basketball player’s </a:t>
            </a:r>
            <a:r>
              <a:rPr lang="en-US" i="1" dirty="0" smtClean="0"/>
              <a:t>ABILITY</a:t>
            </a:r>
            <a:r>
              <a:rPr lang="en-US" dirty="0" smtClean="0"/>
              <a:t> to make a free-throw would be 60% if after millions and millions and millions of free-throws in the same conditions (nothing changes and the athlete doesn’t get tired) the player makes 60% of her free-throws.</a:t>
            </a:r>
          </a:p>
          <a:p>
            <a:pPr lvl="1"/>
            <a:r>
              <a:rPr lang="en-US" dirty="0" smtClean="0"/>
              <a:t>Essentially, </a:t>
            </a:r>
            <a:r>
              <a:rPr lang="en-US" i="1" dirty="0" smtClean="0"/>
              <a:t>ABILITY</a:t>
            </a:r>
            <a:r>
              <a:rPr lang="en-US" dirty="0" smtClean="0"/>
              <a:t> is an unknown value (we cannot observe millions of attempts in the same context).</a:t>
            </a:r>
            <a:endParaRPr lang="en-US" dirty="0"/>
          </a:p>
        </p:txBody>
      </p:sp>
    </p:spTree>
    <p:extLst>
      <p:ext uri="{BB962C8B-B14F-4D97-AF65-F5344CB8AC3E}">
        <p14:creationId xmlns:p14="http://schemas.microsoft.com/office/powerpoint/2010/main" val="487786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90688" cy="6477000"/>
          </a:xfrm>
        </p:spPr>
        <p:txBody>
          <a:bodyPr>
            <a:normAutofit/>
          </a:bodyPr>
          <a:lstStyle/>
          <a:p>
            <a:r>
              <a:rPr lang="en-US" i="1" u="sng" dirty="0" smtClean="0"/>
              <a:t>RANDOM CHANCE</a:t>
            </a:r>
            <a:r>
              <a:rPr lang="en-US" dirty="0" smtClean="0"/>
              <a:t>: describes the variation between an athlete’s </a:t>
            </a:r>
            <a:r>
              <a:rPr lang="en-US" i="1" dirty="0" smtClean="0"/>
              <a:t>PERFORMANCE</a:t>
            </a:r>
            <a:r>
              <a:rPr lang="en-US" dirty="0" smtClean="0"/>
              <a:t> and his or her </a:t>
            </a:r>
            <a:r>
              <a:rPr lang="en-US" i="1" dirty="0" smtClean="0"/>
              <a:t>ABILITY</a:t>
            </a:r>
            <a:endParaRPr lang="en-US" dirty="0" smtClean="0"/>
          </a:p>
          <a:p>
            <a:pPr lvl="1"/>
            <a:r>
              <a:rPr lang="en-US" dirty="0" smtClean="0"/>
              <a:t>Example: </a:t>
            </a:r>
            <a:r>
              <a:rPr lang="en-US" dirty="0" err="1" smtClean="0"/>
              <a:t>Gio</a:t>
            </a:r>
            <a:r>
              <a:rPr lang="en-US" dirty="0" smtClean="0"/>
              <a:t> might have an </a:t>
            </a:r>
            <a:r>
              <a:rPr lang="en-US" i="1" dirty="0" smtClean="0"/>
              <a:t>ABILITY</a:t>
            </a:r>
            <a:r>
              <a:rPr lang="en-US" dirty="0" smtClean="0"/>
              <a:t> of being a .310 hitter, but on a given day he hits .400.  The difference between his </a:t>
            </a:r>
            <a:r>
              <a:rPr lang="en-US" i="1" dirty="0" smtClean="0"/>
              <a:t>ABILITY</a:t>
            </a:r>
            <a:r>
              <a:rPr lang="en-US" dirty="0" smtClean="0"/>
              <a:t> of .310 and his </a:t>
            </a:r>
            <a:r>
              <a:rPr lang="en-US" i="1" dirty="0" smtClean="0"/>
              <a:t>PERFORMANCE</a:t>
            </a:r>
            <a:r>
              <a:rPr lang="en-US" dirty="0" smtClean="0"/>
              <a:t> of .400 could be explained by </a:t>
            </a:r>
            <a:r>
              <a:rPr lang="en-US" i="1" dirty="0" smtClean="0"/>
              <a:t>RANDOM CHANCE</a:t>
            </a:r>
            <a:r>
              <a:rPr lang="en-US" dirty="0" smtClean="0"/>
              <a:t>.  On another given day he might hit .000.  This does not mean his </a:t>
            </a:r>
            <a:r>
              <a:rPr lang="en-US" i="1" dirty="0" smtClean="0"/>
              <a:t>ABILITY</a:t>
            </a:r>
            <a:r>
              <a:rPr lang="en-US" dirty="0" smtClean="0"/>
              <a:t> is .000, just his particular </a:t>
            </a:r>
            <a:r>
              <a:rPr lang="en-US" i="1" dirty="0" smtClean="0"/>
              <a:t>PERFORMANCE </a:t>
            </a:r>
            <a:r>
              <a:rPr lang="en-US" dirty="0" smtClean="0"/>
              <a:t>that day, which could be attributed to </a:t>
            </a:r>
            <a:r>
              <a:rPr lang="en-US" i="1" dirty="0" smtClean="0"/>
              <a:t>RANDOM CHANCE.</a:t>
            </a:r>
            <a:endParaRPr lang="en-US" dirty="0"/>
          </a:p>
        </p:txBody>
      </p:sp>
    </p:spTree>
    <p:extLst>
      <p:ext uri="{BB962C8B-B14F-4D97-AF65-F5344CB8AC3E}">
        <p14:creationId xmlns:p14="http://schemas.microsoft.com/office/powerpoint/2010/main" val="36185847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30162"/>
            <a:ext cx="7498080" cy="960438"/>
          </a:xfrm>
        </p:spPr>
        <p:txBody>
          <a:bodyPr/>
          <a:lstStyle/>
          <a:p>
            <a:r>
              <a:rPr lang="en-US" dirty="0" smtClean="0"/>
              <a:t>Terminology Comparison</a:t>
            </a:r>
            <a:endParaRPr lang="en-US" dirty="0"/>
          </a:p>
        </p:txBody>
      </p:sp>
      <p:sp>
        <p:nvSpPr>
          <p:cNvPr id="3" name="Content Placeholder 2"/>
          <p:cNvSpPr>
            <a:spLocks noGrp="1"/>
          </p:cNvSpPr>
          <p:nvPr>
            <p:ph idx="1"/>
          </p:nvPr>
        </p:nvSpPr>
        <p:spPr>
          <a:xfrm>
            <a:off x="838200" y="990600"/>
            <a:ext cx="8095488" cy="5791200"/>
          </a:xfrm>
        </p:spPr>
        <p:txBody>
          <a:bodyPr>
            <a:normAutofit/>
          </a:bodyPr>
          <a:lstStyle/>
          <a:p>
            <a:r>
              <a:rPr lang="en-US" dirty="0" smtClean="0"/>
              <a:t>It is important to note that a more “traditional” statistics textbook may use some different terminology.  That is because those books extend beyond the world of sports and measure other characteristics of a population.</a:t>
            </a:r>
          </a:p>
          <a:p>
            <a:r>
              <a:rPr lang="en-US" dirty="0" smtClean="0"/>
              <a:t>For example, you may see the term quantitative variable instead of numerical variable, or qualitative variable instead of categorical variable.  They essentially mean the same thing.</a:t>
            </a:r>
          </a:p>
        </p:txBody>
      </p:sp>
    </p:spTree>
    <p:extLst>
      <p:ext uri="{BB962C8B-B14F-4D97-AF65-F5344CB8AC3E}">
        <p14:creationId xmlns:p14="http://schemas.microsoft.com/office/powerpoint/2010/main" val="21733995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Calculator</a:t>
            </a:r>
            <a:endParaRPr lang="en-US" dirty="0"/>
          </a:p>
        </p:txBody>
      </p:sp>
      <p:sp>
        <p:nvSpPr>
          <p:cNvPr id="4" name="Rectangle 3"/>
          <p:cNvSpPr/>
          <p:nvPr/>
        </p:nvSpPr>
        <p:spPr>
          <a:xfrm>
            <a:off x="2286000" y="3105835"/>
            <a:ext cx="6248400" cy="369332"/>
          </a:xfrm>
          <a:prstGeom prst="rect">
            <a:avLst/>
          </a:prstGeom>
        </p:spPr>
        <p:txBody>
          <a:bodyPr wrap="square">
            <a:spAutoFit/>
          </a:bodyPr>
          <a:lstStyle/>
          <a:p>
            <a:r>
              <a:rPr lang="en-US" dirty="0"/>
              <a:t>https://www.youtube.com/watch?v=ilL9FoTUQqw</a:t>
            </a:r>
          </a:p>
        </p:txBody>
      </p:sp>
      <p:sp>
        <p:nvSpPr>
          <p:cNvPr id="5" name="Rectangle 4"/>
          <p:cNvSpPr/>
          <p:nvPr/>
        </p:nvSpPr>
        <p:spPr>
          <a:xfrm>
            <a:off x="2264391" y="3810000"/>
            <a:ext cx="4572000" cy="646331"/>
          </a:xfrm>
          <a:prstGeom prst="rect">
            <a:avLst/>
          </a:prstGeom>
        </p:spPr>
        <p:txBody>
          <a:bodyPr>
            <a:spAutoFit/>
          </a:bodyPr>
          <a:lstStyle/>
          <a:p>
            <a:r>
              <a:rPr lang="en-US" dirty="0"/>
              <a:t>https://www.youtube.com/watch?v=rQLdYL_wMKM</a:t>
            </a:r>
            <a:endParaRPr lang="en-US" dirty="0"/>
          </a:p>
        </p:txBody>
      </p:sp>
      <p:sp>
        <p:nvSpPr>
          <p:cNvPr id="6" name="Rectangle 5"/>
          <p:cNvSpPr/>
          <p:nvPr/>
        </p:nvSpPr>
        <p:spPr>
          <a:xfrm>
            <a:off x="2264391" y="4953000"/>
            <a:ext cx="4572000" cy="646331"/>
          </a:xfrm>
          <a:prstGeom prst="rect">
            <a:avLst/>
          </a:prstGeom>
        </p:spPr>
        <p:txBody>
          <a:bodyPr>
            <a:spAutoFit/>
          </a:bodyPr>
          <a:lstStyle/>
          <a:p>
            <a:r>
              <a:rPr lang="en-US" dirty="0"/>
              <a:t>https://www.youtube.com/watch?v=Zr1HIjL2DvQ</a:t>
            </a:r>
          </a:p>
        </p:txBody>
      </p:sp>
    </p:spTree>
    <p:extLst>
      <p:ext uri="{BB962C8B-B14F-4D97-AF65-F5344CB8AC3E}">
        <p14:creationId xmlns:p14="http://schemas.microsoft.com/office/powerpoint/2010/main" val="62492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8171688" cy="6553200"/>
          </a:xfrm>
        </p:spPr>
        <p:txBody>
          <a:bodyPr>
            <a:normAutofit/>
          </a:bodyPr>
          <a:lstStyle/>
          <a:p>
            <a:r>
              <a:rPr lang="en-US" dirty="0" smtClean="0"/>
              <a:t>In sports statistics, it is important to make the differentiation between </a:t>
            </a:r>
            <a:r>
              <a:rPr lang="en-US" i="1" dirty="0" smtClean="0"/>
              <a:t>ABILITY </a:t>
            </a:r>
            <a:r>
              <a:rPr lang="en-US" dirty="0" smtClean="0"/>
              <a:t>and </a:t>
            </a:r>
            <a:r>
              <a:rPr lang="en-US" i="1" dirty="0" smtClean="0"/>
              <a:t>PERFORMANCE.</a:t>
            </a:r>
            <a:r>
              <a:rPr lang="en-US" dirty="0" smtClean="0"/>
              <a:t>  In traditional statistics, it is important to make the differentiation between a </a:t>
            </a:r>
            <a:r>
              <a:rPr lang="en-US" i="1" dirty="0" smtClean="0"/>
              <a:t>parameter </a:t>
            </a:r>
            <a:r>
              <a:rPr lang="en-US" dirty="0" smtClean="0"/>
              <a:t>(the true value of something) and a </a:t>
            </a:r>
            <a:r>
              <a:rPr lang="en-US" i="1" dirty="0" smtClean="0"/>
              <a:t>statistic</a:t>
            </a:r>
            <a:r>
              <a:rPr lang="en-US" dirty="0" smtClean="0"/>
              <a:t> (the estimate of a true variable).  </a:t>
            </a:r>
          </a:p>
          <a:p>
            <a:r>
              <a:rPr lang="en-US" dirty="0" smtClean="0"/>
              <a:t>Just like a statistic estimates a parameter, in sports, </a:t>
            </a:r>
            <a:r>
              <a:rPr lang="en-US" i="1" dirty="0" smtClean="0"/>
              <a:t>PERFORMANCE</a:t>
            </a:r>
            <a:r>
              <a:rPr lang="en-US" dirty="0" smtClean="0"/>
              <a:t> can estimate </a:t>
            </a:r>
            <a:r>
              <a:rPr lang="en-US" i="1" dirty="0" smtClean="0"/>
              <a:t>ABILITY</a:t>
            </a:r>
            <a:r>
              <a:rPr lang="en-US" dirty="0" smtClean="0"/>
              <a:t>, provided there are a large number of </a:t>
            </a:r>
            <a:r>
              <a:rPr lang="en-US" i="1" dirty="0" smtClean="0"/>
              <a:t>PERFORMANCES</a:t>
            </a:r>
            <a:r>
              <a:rPr lang="en-US" dirty="0" smtClean="0"/>
              <a:t>.  Since we can never truly know </a:t>
            </a:r>
            <a:r>
              <a:rPr lang="en-US" i="1" dirty="0" smtClean="0"/>
              <a:t>ABILITY</a:t>
            </a:r>
            <a:r>
              <a:rPr lang="en-US" dirty="0" smtClean="0"/>
              <a:t>, we need a way to estimate it. </a:t>
            </a:r>
            <a:endParaRPr lang="en-US" dirty="0"/>
          </a:p>
        </p:txBody>
      </p:sp>
    </p:spTree>
    <p:extLst>
      <p:ext uri="{BB962C8B-B14F-4D97-AF65-F5344CB8AC3E}">
        <p14:creationId xmlns:p14="http://schemas.microsoft.com/office/powerpoint/2010/main" val="3618236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790688" cy="6629400"/>
          </a:xfrm>
        </p:spPr>
        <p:txBody>
          <a:bodyPr>
            <a:normAutofit/>
          </a:bodyPr>
          <a:lstStyle/>
          <a:p>
            <a:r>
              <a:rPr lang="en-US" dirty="0" smtClean="0"/>
              <a:t>Let’s say Kyle’s </a:t>
            </a:r>
            <a:r>
              <a:rPr lang="en-US" i="1" dirty="0" smtClean="0"/>
              <a:t>ABILITY</a:t>
            </a:r>
            <a:r>
              <a:rPr lang="en-US" dirty="0" smtClean="0"/>
              <a:t> to make a free-throw is 50%.  Let’s simulate his </a:t>
            </a:r>
            <a:r>
              <a:rPr lang="en-US" i="1" dirty="0" smtClean="0"/>
              <a:t>PERFORMANCE</a:t>
            </a:r>
            <a:r>
              <a:rPr lang="en-US" dirty="0" smtClean="0"/>
              <a:t> for 10 free-throws by flipping a coin.  </a:t>
            </a:r>
          </a:p>
          <a:p>
            <a:pPr lvl="1"/>
            <a:r>
              <a:rPr lang="en-US" dirty="0" smtClean="0"/>
              <a:t>Heads will represent a make, tails will represent a miss</a:t>
            </a:r>
          </a:p>
          <a:p>
            <a:pPr lvl="1"/>
            <a:r>
              <a:rPr lang="en-US" dirty="0" smtClean="0"/>
              <a:t>A coin has the </a:t>
            </a:r>
            <a:r>
              <a:rPr lang="en-US" i="1" dirty="0" smtClean="0"/>
              <a:t>ABILITY </a:t>
            </a:r>
            <a:r>
              <a:rPr lang="en-US" dirty="0" smtClean="0"/>
              <a:t>to land on heads 50% of the time, just as Kyle has the </a:t>
            </a:r>
            <a:r>
              <a:rPr lang="en-US" i="1" dirty="0" smtClean="0"/>
              <a:t>ABILITY</a:t>
            </a:r>
            <a:r>
              <a:rPr lang="en-US" dirty="0" smtClean="0"/>
              <a:t> to make 50% of his free-throws</a:t>
            </a:r>
          </a:p>
          <a:p>
            <a:pPr lvl="1"/>
            <a:r>
              <a:rPr lang="en-US" dirty="0" smtClean="0"/>
              <a:t>Will the </a:t>
            </a:r>
            <a:r>
              <a:rPr lang="en-US" i="1" dirty="0" smtClean="0"/>
              <a:t>ABILITY </a:t>
            </a:r>
            <a:r>
              <a:rPr lang="en-US" dirty="0" smtClean="0"/>
              <a:t>of the coin to land on heads 50% of the time mean that the </a:t>
            </a:r>
            <a:r>
              <a:rPr lang="en-US" i="1" dirty="0" smtClean="0"/>
              <a:t>PERFORMANCE</a:t>
            </a:r>
            <a:r>
              <a:rPr lang="en-US" dirty="0" smtClean="0"/>
              <a:t> of the coin will be exactly 50% in a short series of flips?</a:t>
            </a:r>
            <a:endParaRPr lang="en-US" dirty="0"/>
          </a:p>
        </p:txBody>
      </p:sp>
    </p:spTree>
    <p:extLst>
      <p:ext uri="{BB962C8B-B14F-4D97-AF65-F5344CB8AC3E}">
        <p14:creationId xmlns:p14="http://schemas.microsoft.com/office/powerpoint/2010/main" val="33534509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
            <a:ext cx="6781800" cy="6697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58050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790688" cy="6096000"/>
          </a:xfrm>
        </p:spPr>
        <p:txBody>
          <a:bodyPr/>
          <a:lstStyle/>
          <a:p>
            <a:r>
              <a:rPr lang="en-US" dirty="0" smtClean="0"/>
              <a:t>Let’s say Kyle actually took 10 free-throws, and these were the results: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706" y="1347216"/>
            <a:ext cx="6375094" cy="529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7434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
            <a:ext cx="8247888" cy="6096000"/>
          </a:xfrm>
        </p:spPr>
        <p:txBody>
          <a:bodyPr/>
          <a:lstStyle/>
          <a:p>
            <a:r>
              <a:rPr lang="en-US" dirty="0" smtClean="0"/>
              <a:t>Here is another graph that displays the shot number and the shooting percentage after each shot attempt.  Look at how much it fluctuates.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286000"/>
            <a:ext cx="5791200" cy="43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0017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400800"/>
          </a:xfrm>
        </p:spPr>
        <p:txBody>
          <a:bodyPr>
            <a:normAutofit/>
          </a:bodyPr>
          <a:lstStyle/>
          <a:p>
            <a:r>
              <a:rPr lang="en-US" dirty="0" smtClean="0"/>
              <a:t>Now let’s look at what happened after Kyle took 100 free-throws.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How does this differ from the previous graph of only 10 shots?  Why?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8" y="1524001"/>
            <a:ext cx="8926772" cy="3316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0418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arn(inVertic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8077200" cy="6629400"/>
          </a:xfrm>
        </p:spPr>
        <p:txBody>
          <a:bodyPr/>
          <a:lstStyle/>
          <a:p>
            <a:r>
              <a:rPr lang="en-US" dirty="0" smtClean="0"/>
              <a:t>When Kyle took 10 free-throws, his shooting percentage varied greatly, being as low as 0% and as high as 57%.  After Kyle took 100 free-throws, his shooting percentage fluctuated much less, and was closer to his actual </a:t>
            </a:r>
            <a:r>
              <a:rPr lang="en-US" i="1" dirty="0" smtClean="0"/>
              <a:t>ABILITY </a:t>
            </a:r>
            <a:r>
              <a:rPr lang="en-US" dirty="0" smtClean="0"/>
              <a:t>of 50%.</a:t>
            </a:r>
          </a:p>
          <a:p>
            <a:r>
              <a:rPr lang="en-US" dirty="0" smtClean="0"/>
              <a:t>The </a:t>
            </a:r>
            <a:r>
              <a:rPr lang="en-US" b="1" u="sng" dirty="0" smtClean="0"/>
              <a:t>law of large numbers</a:t>
            </a:r>
            <a:r>
              <a:rPr lang="en-US" b="1" dirty="0"/>
              <a:t> </a:t>
            </a:r>
            <a:r>
              <a:rPr lang="en-US" dirty="0" smtClean="0"/>
              <a:t>states that an athlete’s </a:t>
            </a:r>
            <a:r>
              <a:rPr lang="en-US" i="1" dirty="0" smtClean="0"/>
              <a:t>PERFORMANCE</a:t>
            </a:r>
            <a:r>
              <a:rPr lang="en-US" dirty="0" smtClean="0"/>
              <a:t> will generally get closer and closer to his or her </a:t>
            </a:r>
            <a:r>
              <a:rPr lang="en-US" i="1" dirty="0" smtClean="0"/>
              <a:t>ABILITY </a:t>
            </a:r>
            <a:r>
              <a:rPr lang="en-US" dirty="0" smtClean="0"/>
              <a:t>as the number of attempts grows larger.</a:t>
            </a:r>
          </a:p>
          <a:p>
            <a:endParaRPr lang="en-US" dirty="0"/>
          </a:p>
        </p:txBody>
      </p:sp>
    </p:spTree>
    <p:extLst>
      <p:ext uri="{BB962C8B-B14F-4D97-AF65-F5344CB8AC3E}">
        <p14:creationId xmlns:p14="http://schemas.microsoft.com/office/powerpoint/2010/main" val="40414461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8019288" cy="6019800"/>
          </a:xfrm>
        </p:spPr>
        <p:txBody>
          <a:bodyPr/>
          <a:lstStyle/>
          <a:p>
            <a:r>
              <a:rPr lang="en-US" dirty="0" smtClean="0"/>
              <a:t>Three-point shooting </a:t>
            </a:r>
            <a:r>
              <a:rPr lang="en-US" i="1" dirty="0" smtClean="0"/>
              <a:t>PERFORMANCES </a:t>
            </a:r>
            <a:r>
              <a:rPr lang="en-US" dirty="0" smtClean="0"/>
              <a:t>of LeBron during the 2007-2008 regular season</a:t>
            </a:r>
            <a:endParaRPr lang="en-US"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6172200" cy="520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4625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52400"/>
            <a:ext cx="7498080" cy="6553200"/>
          </a:xfrm>
        </p:spPr>
        <p:txBody>
          <a:bodyPr>
            <a:normAutofit lnSpcReduction="10000"/>
          </a:bodyPr>
          <a:lstStyle/>
          <a:p>
            <a:pPr marL="82296" indent="0">
              <a:buNone/>
            </a:pPr>
            <a:r>
              <a:rPr lang="en-US" dirty="0" smtClean="0"/>
              <a:t>Another chart of the </a:t>
            </a:r>
            <a:r>
              <a:rPr lang="en-US" i="1" dirty="0" smtClean="0"/>
              <a:t>PERFORMANCES</a:t>
            </a:r>
          </a:p>
          <a:p>
            <a:pPr marL="82296" indent="0">
              <a:buNone/>
            </a:pPr>
            <a:endParaRPr lang="en-US" i="1" dirty="0"/>
          </a:p>
          <a:p>
            <a:pPr marL="82296" indent="0">
              <a:buNone/>
            </a:pPr>
            <a:endParaRPr lang="en-US" i="1" dirty="0" smtClean="0"/>
          </a:p>
          <a:p>
            <a:pPr marL="82296" indent="0">
              <a:buNone/>
            </a:pPr>
            <a:endParaRPr lang="en-US" i="1" dirty="0"/>
          </a:p>
          <a:p>
            <a:pPr marL="82296" indent="0">
              <a:buNone/>
            </a:pPr>
            <a:endParaRPr lang="en-US" i="1" dirty="0" smtClean="0"/>
          </a:p>
          <a:p>
            <a:pPr marL="82296" indent="0">
              <a:buNone/>
            </a:pPr>
            <a:endParaRPr lang="en-US" i="1" dirty="0"/>
          </a:p>
          <a:p>
            <a:pPr marL="82296" indent="0">
              <a:buNone/>
            </a:pPr>
            <a:endParaRPr lang="en-US" i="1" dirty="0" smtClean="0"/>
          </a:p>
          <a:p>
            <a:pPr marL="82296" indent="0">
              <a:buNone/>
            </a:pPr>
            <a:endParaRPr lang="en-US" i="1" dirty="0"/>
          </a:p>
          <a:p>
            <a:pPr marL="82296" indent="0">
              <a:buNone/>
            </a:pPr>
            <a:endParaRPr lang="en-US" dirty="0" smtClean="0"/>
          </a:p>
          <a:p>
            <a:pPr marL="82296" indent="0">
              <a:buNone/>
            </a:pPr>
            <a:r>
              <a:rPr lang="en-US" dirty="0" smtClean="0"/>
              <a:t>As the three-point attempts increase, the graph gets closer to LeBron’s actual </a:t>
            </a:r>
            <a:r>
              <a:rPr lang="en-US" i="1" dirty="0" smtClean="0"/>
              <a:t>ABILITY</a:t>
            </a:r>
            <a:r>
              <a:rPr lang="en-US" dirty="0" smtClean="0"/>
              <a:t> to make a three-point shot.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915400" cy="377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138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LeBron actually choke?</a:t>
            </a:r>
            <a:endParaRPr lang="en-US" dirty="0"/>
          </a:p>
        </p:txBody>
      </p:sp>
      <p:sp>
        <p:nvSpPr>
          <p:cNvPr id="3" name="Content Placeholder 2"/>
          <p:cNvSpPr>
            <a:spLocks noGrp="1"/>
          </p:cNvSpPr>
          <p:nvPr>
            <p:ph idx="1"/>
          </p:nvPr>
        </p:nvSpPr>
        <p:spPr>
          <a:xfrm>
            <a:off x="1066800" y="1447800"/>
            <a:ext cx="7866888" cy="5181600"/>
          </a:xfrm>
        </p:spPr>
        <p:txBody>
          <a:bodyPr>
            <a:normAutofit/>
          </a:bodyPr>
          <a:lstStyle/>
          <a:p>
            <a:r>
              <a:rPr lang="en-US" dirty="0" smtClean="0"/>
              <a:t>What we know: LeBron’s three-point shooting </a:t>
            </a:r>
            <a:r>
              <a:rPr lang="en-US" i="1" dirty="0" smtClean="0"/>
              <a:t>PERFORMANCE</a:t>
            </a:r>
            <a:r>
              <a:rPr lang="en-US" dirty="0" smtClean="0"/>
              <a:t> was worse in the playoffs than in the regular season.</a:t>
            </a:r>
          </a:p>
          <a:p>
            <a:r>
              <a:rPr lang="en-US" dirty="0" smtClean="0"/>
              <a:t>Possibilities:</a:t>
            </a:r>
          </a:p>
          <a:p>
            <a:pPr lvl="1"/>
            <a:r>
              <a:rPr lang="en-US" dirty="0" smtClean="0"/>
              <a:t>His </a:t>
            </a:r>
            <a:r>
              <a:rPr lang="en-US" i="1" dirty="0" smtClean="0"/>
              <a:t>ABILITY</a:t>
            </a:r>
            <a:r>
              <a:rPr lang="en-US" dirty="0" smtClean="0"/>
              <a:t> to make three-pointers was the same in the playoffs as in the regular season, and thus his poor </a:t>
            </a:r>
            <a:r>
              <a:rPr lang="en-US" i="1" dirty="0" smtClean="0"/>
              <a:t>PERFORMANCE </a:t>
            </a:r>
            <a:r>
              <a:rPr lang="en-US" dirty="0" smtClean="0"/>
              <a:t>could be due to </a:t>
            </a:r>
            <a:r>
              <a:rPr lang="en-US" i="1" dirty="0" smtClean="0"/>
              <a:t>RANDOM CHANCE</a:t>
            </a:r>
          </a:p>
          <a:p>
            <a:pPr lvl="1"/>
            <a:r>
              <a:rPr lang="en-US" dirty="0" smtClean="0"/>
              <a:t>Or, his </a:t>
            </a:r>
            <a:r>
              <a:rPr lang="en-US" i="1" dirty="0" smtClean="0"/>
              <a:t>ABILITY</a:t>
            </a:r>
            <a:r>
              <a:rPr lang="en-US" dirty="0" smtClean="0"/>
              <a:t> to make three-pointers was actually lower in the playoffs</a:t>
            </a:r>
            <a:endParaRPr lang="en-US" dirty="0"/>
          </a:p>
        </p:txBody>
      </p:sp>
    </p:spTree>
    <p:extLst>
      <p:ext uri="{BB962C8B-B14F-4D97-AF65-F5344CB8AC3E}">
        <p14:creationId xmlns:p14="http://schemas.microsoft.com/office/powerpoint/2010/main" val="2635542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76200"/>
            <a:ext cx="7498080" cy="1295400"/>
          </a:xfrm>
        </p:spPr>
        <p:txBody>
          <a:bodyPr>
            <a:normAutofit fontScale="90000"/>
          </a:bodyPr>
          <a:lstStyle/>
          <a:p>
            <a:r>
              <a:rPr lang="en-US" dirty="0" smtClean="0"/>
              <a:t>Question: Did LeBron James Choke in the Playoffs?</a:t>
            </a:r>
            <a:endParaRPr lang="en-US" dirty="0"/>
          </a:p>
        </p:txBody>
      </p:sp>
      <p:sp>
        <p:nvSpPr>
          <p:cNvPr id="3" name="Content Placeholder 2"/>
          <p:cNvSpPr>
            <a:spLocks noGrp="1"/>
          </p:cNvSpPr>
          <p:nvPr>
            <p:ph idx="1"/>
          </p:nvPr>
        </p:nvSpPr>
        <p:spPr>
          <a:xfrm>
            <a:off x="1219200" y="1524000"/>
            <a:ext cx="3886200" cy="4724400"/>
          </a:xfrm>
        </p:spPr>
        <p:txBody>
          <a:bodyPr/>
          <a:lstStyle/>
          <a:p>
            <a:r>
              <a:rPr lang="en-US" dirty="0" smtClean="0"/>
              <a:t>Let’s read </a:t>
            </a:r>
            <a:r>
              <a:rPr lang="en-US" dirty="0" err="1" smtClean="0"/>
              <a:t>pg</a:t>
            </a:r>
            <a:r>
              <a:rPr lang="en-US" dirty="0" smtClean="0"/>
              <a:t> 3</a:t>
            </a:r>
          </a:p>
          <a:p>
            <a:r>
              <a:rPr lang="en-US" dirty="0" smtClean="0"/>
              <a:t>Three-point line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990" y="1447800"/>
            <a:ext cx="376781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ts1.mm.bing.net/th?id=H.4989310040213688&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6600"/>
            <a:ext cx="457199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3078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8171688" cy="6629400"/>
          </a:xfrm>
        </p:spPr>
        <p:txBody>
          <a:bodyPr>
            <a:normAutofit/>
          </a:bodyPr>
          <a:lstStyle/>
          <a:p>
            <a:r>
              <a:rPr lang="en-US" dirty="0" smtClean="0"/>
              <a:t>Statistics works the same way as the American justice system: someone is “innocent until proven guilty.”</a:t>
            </a:r>
          </a:p>
          <a:p>
            <a:r>
              <a:rPr lang="en-US" dirty="0" smtClean="0"/>
              <a:t>We must start with the assumption that LeBron is “innocent”, meaning that his </a:t>
            </a:r>
            <a:r>
              <a:rPr lang="en-US" i="1" dirty="0" smtClean="0"/>
              <a:t>ABILITY </a:t>
            </a:r>
            <a:r>
              <a:rPr lang="en-US" dirty="0" smtClean="0"/>
              <a:t>to make a three-point shot has not decreased (in other terms, his poor </a:t>
            </a:r>
            <a:r>
              <a:rPr lang="en-US" i="1" dirty="0" smtClean="0"/>
              <a:t>PERFORMANCE</a:t>
            </a:r>
            <a:r>
              <a:rPr lang="en-US" dirty="0" smtClean="0"/>
              <a:t> was due to </a:t>
            </a:r>
            <a:r>
              <a:rPr lang="en-US" i="1" dirty="0" smtClean="0"/>
              <a:t>RANDOM CHANCE</a:t>
            </a:r>
            <a:r>
              <a:rPr lang="en-US" dirty="0" smtClean="0"/>
              <a:t>).</a:t>
            </a:r>
          </a:p>
          <a:p>
            <a:r>
              <a:rPr lang="en-US" dirty="0" smtClean="0"/>
              <a:t>We will only declare LeBron “guilty” if it is unlikely that his poor </a:t>
            </a:r>
            <a:r>
              <a:rPr lang="en-US" i="1" dirty="0" smtClean="0"/>
              <a:t>PERFORMANCE</a:t>
            </a:r>
            <a:r>
              <a:rPr lang="en-US" dirty="0" smtClean="0"/>
              <a:t> was due to </a:t>
            </a:r>
            <a:r>
              <a:rPr lang="en-US" i="1" dirty="0" smtClean="0"/>
              <a:t>RANDOM CHANCE.</a:t>
            </a:r>
            <a:endParaRPr lang="en-US" dirty="0"/>
          </a:p>
        </p:txBody>
      </p:sp>
    </p:spTree>
    <p:extLst>
      <p:ext uri="{BB962C8B-B14F-4D97-AF65-F5344CB8AC3E}">
        <p14:creationId xmlns:p14="http://schemas.microsoft.com/office/powerpoint/2010/main" val="31175247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76200"/>
            <a:ext cx="7498080" cy="914400"/>
          </a:xfrm>
        </p:spPr>
        <p:txBody>
          <a:bodyPr/>
          <a:lstStyle/>
          <a:p>
            <a:pPr algn="ctr"/>
            <a:r>
              <a:rPr lang="en-US" dirty="0" smtClean="0"/>
              <a:t>Simulation</a:t>
            </a:r>
            <a:endParaRPr lang="en-US" dirty="0"/>
          </a:p>
        </p:txBody>
      </p:sp>
      <p:sp>
        <p:nvSpPr>
          <p:cNvPr id="3" name="Content Placeholder 2"/>
          <p:cNvSpPr>
            <a:spLocks noGrp="1"/>
          </p:cNvSpPr>
          <p:nvPr>
            <p:ph idx="1"/>
          </p:nvPr>
        </p:nvSpPr>
        <p:spPr>
          <a:xfrm>
            <a:off x="1066800" y="1066800"/>
            <a:ext cx="8001000" cy="5562600"/>
          </a:xfrm>
        </p:spPr>
        <p:txBody>
          <a:bodyPr>
            <a:normAutofit/>
          </a:bodyPr>
          <a:lstStyle/>
          <a:p>
            <a:r>
              <a:rPr lang="en-US" dirty="0" smtClean="0"/>
              <a:t>Let’s assume LeBron’s </a:t>
            </a:r>
            <a:r>
              <a:rPr lang="en-US" i="1" dirty="0" smtClean="0"/>
              <a:t>ABILITY</a:t>
            </a:r>
            <a:r>
              <a:rPr lang="en-US" dirty="0" smtClean="0"/>
              <a:t> to make a three-point shot is 31.5% (remember we never truly know </a:t>
            </a:r>
            <a:r>
              <a:rPr lang="en-US" i="1" dirty="0" smtClean="0"/>
              <a:t>ABILITY</a:t>
            </a:r>
            <a:r>
              <a:rPr lang="en-US" dirty="0" smtClean="0"/>
              <a:t>).</a:t>
            </a:r>
            <a:r>
              <a:rPr lang="en-US" dirty="0"/>
              <a:t>	</a:t>
            </a:r>
            <a:endParaRPr lang="en-US" dirty="0" smtClean="0"/>
          </a:p>
          <a:p>
            <a:r>
              <a:rPr lang="en-US" dirty="0" smtClean="0"/>
              <a:t>In the 2008 playoffs, he made 18 of 70 three-point attempts, or 25.7%.</a:t>
            </a:r>
          </a:p>
          <a:p>
            <a:r>
              <a:rPr lang="en-US" dirty="0" smtClean="0"/>
              <a:t>We will simulate those 70 three-point attempts using a spinner.  This will help us see if there is convincing evidence that LeBron’s </a:t>
            </a:r>
            <a:r>
              <a:rPr lang="en-US" i="1" dirty="0" smtClean="0"/>
              <a:t>ABILITY</a:t>
            </a:r>
            <a:r>
              <a:rPr lang="en-US" dirty="0" smtClean="0"/>
              <a:t> went down in the playoffs.</a:t>
            </a:r>
            <a:endParaRPr lang="en-US" dirty="0"/>
          </a:p>
        </p:txBody>
      </p:sp>
    </p:spTree>
    <p:extLst>
      <p:ext uri="{BB962C8B-B14F-4D97-AF65-F5344CB8AC3E}">
        <p14:creationId xmlns:p14="http://schemas.microsoft.com/office/powerpoint/2010/main" val="3922478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
            <a:ext cx="8019288" cy="6096000"/>
          </a:xfrm>
        </p:spPr>
        <p:txBody>
          <a:bodyPr/>
          <a:lstStyle/>
          <a:p>
            <a:r>
              <a:rPr lang="en-US" dirty="0" smtClean="0"/>
              <a:t>Go to </a:t>
            </a:r>
            <a:r>
              <a:rPr lang="en-US" dirty="0" smtClean="0">
                <a:hlinkClick r:id="rId2"/>
              </a:rPr>
              <a:t>www.shodor.org/interactivate/activities/AdjustableSpinner/</a:t>
            </a:r>
            <a:endParaRPr lang="en-US" dirty="0" smtClean="0"/>
          </a:p>
          <a:p>
            <a:r>
              <a:rPr lang="en-US" dirty="0" smtClean="0"/>
              <a:t>Change the number of sectors to 2, and make one percentage 31.5% (makes) and the other 68.5% (misses).</a:t>
            </a:r>
          </a:p>
          <a:p>
            <a:r>
              <a:rPr lang="en-US" dirty="0" smtClean="0"/>
              <a:t>Spin 70 times.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29000"/>
            <a:ext cx="3352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947871"/>
      </p:ext>
    </p:extLst>
  </p:cSld>
  <p:clrMapOvr>
    <a:masterClrMapping/>
  </p:clrMapOvr>
  <p:transition spd="slow">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
            <a:ext cx="8324088" cy="6096000"/>
          </a:xfrm>
        </p:spPr>
        <p:txBody>
          <a:bodyPr>
            <a:normAutofit/>
          </a:bodyPr>
          <a:lstStyle/>
          <a:p>
            <a:r>
              <a:rPr lang="en-US" sz="2400" dirty="0" smtClean="0"/>
              <a:t>Let’s display our results on a </a:t>
            </a:r>
            <a:r>
              <a:rPr lang="en-US" sz="2400" b="1" u="sng" dirty="0" err="1" smtClean="0"/>
              <a:t>dotplot</a:t>
            </a:r>
            <a:r>
              <a:rPr lang="en-US" sz="2400" dirty="0"/>
              <a:t> </a:t>
            </a:r>
            <a:r>
              <a:rPr lang="en-US" sz="2400" dirty="0" smtClean="0"/>
              <a:t>to show the shooting </a:t>
            </a:r>
            <a:r>
              <a:rPr lang="en-US" sz="2400" i="1" dirty="0" smtClean="0"/>
              <a:t>PERFORMANCES</a:t>
            </a:r>
            <a:r>
              <a:rPr lang="en-US" sz="2400" dirty="0"/>
              <a:t> </a:t>
            </a:r>
            <a:r>
              <a:rPr lang="en-US" sz="2400" dirty="0" smtClean="0"/>
              <a:t>that occur by </a:t>
            </a:r>
            <a:r>
              <a:rPr lang="en-US" sz="2400" i="1" dirty="0" smtClean="0"/>
              <a:t>RANDOM CHANCE</a:t>
            </a:r>
            <a:r>
              <a:rPr lang="en-US" sz="2400" dirty="0" smtClean="0"/>
              <a:t> in 70 attempts.  These dots represent what </a:t>
            </a:r>
            <a:r>
              <a:rPr lang="en-US" sz="2400" i="1" dirty="0" smtClean="0"/>
              <a:t>could have</a:t>
            </a:r>
            <a:r>
              <a:rPr lang="en-US" sz="2400" dirty="0" smtClean="0"/>
              <a:t> happened in the 2008 playoffs </a:t>
            </a:r>
            <a:r>
              <a:rPr lang="en-US" sz="2400" i="1" dirty="0" smtClean="0"/>
              <a:t>if</a:t>
            </a:r>
            <a:r>
              <a:rPr lang="en-US" sz="2400" dirty="0" smtClean="0"/>
              <a:t> LeBron’s </a:t>
            </a:r>
            <a:r>
              <a:rPr lang="en-US" sz="2400" i="1" dirty="0" smtClean="0"/>
              <a:t>ABILITY</a:t>
            </a:r>
            <a:r>
              <a:rPr lang="en-US" sz="2400" dirty="0" smtClean="0"/>
              <a:t> stayed the same as in the regular season.</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693565"/>
            <a:ext cx="8240857" cy="101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5483"/>
      </p:ext>
    </p:extLst>
  </p:cSld>
  <p:clrMapOvr>
    <a:masterClrMapping/>
  </p:clrMapOvr>
  <p:transition spd="slow">
    <p:cover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305800" cy="6477000"/>
          </a:xfrm>
        </p:spPr>
        <p:txBody>
          <a:bodyPr>
            <a:normAutofit lnSpcReduction="10000"/>
          </a:bodyPr>
          <a:lstStyle/>
          <a:p>
            <a:r>
              <a:rPr lang="en-US" sz="2800" dirty="0" smtClean="0"/>
              <a:t>Here is a simulation of 100 </a:t>
            </a:r>
            <a:r>
              <a:rPr lang="en-US" sz="2800" i="1" dirty="0" smtClean="0"/>
              <a:t>PERFORMANCES.</a:t>
            </a:r>
          </a:p>
          <a:p>
            <a:endParaRPr lang="en-US" sz="2800" i="1" dirty="0"/>
          </a:p>
          <a:p>
            <a:endParaRPr lang="en-US" sz="2800" i="1" dirty="0" smtClean="0"/>
          </a:p>
          <a:p>
            <a:endParaRPr lang="en-US" sz="2800" i="1" dirty="0"/>
          </a:p>
          <a:p>
            <a:endParaRPr lang="en-US" sz="2800" i="1" dirty="0" smtClean="0"/>
          </a:p>
          <a:p>
            <a:endParaRPr lang="en-US" sz="2800" i="1" dirty="0"/>
          </a:p>
          <a:p>
            <a:endParaRPr lang="en-US" sz="2800" i="1" dirty="0" smtClean="0"/>
          </a:p>
          <a:p>
            <a:endParaRPr lang="en-US" sz="2800" i="1" dirty="0"/>
          </a:p>
          <a:p>
            <a:endParaRPr lang="en-US" sz="2800" i="1" dirty="0" smtClean="0"/>
          </a:p>
          <a:p>
            <a:endParaRPr lang="en-US" sz="2800" i="1" dirty="0"/>
          </a:p>
          <a:p>
            <a:endParaRPr lang="en-US" sz="2800" dirty="0" smtClean="0"/>
          </a:p>
          <a:p>
            <a:r>
              <a:rPr lang="en-US" sz="2800" dirty="0" smtClean="0"/>
              <a:t>Red dots indicate a </a:t>
            </a:r>
            <a:r>
              <a:rPr lang="en-US" sz="2800" i="1" dirty="0" smtClean="0"/>
              <a:t>PERFORMANCE</a:t>
            </a:r>
            <a:r>
              <a:rPr lang="en-US" sz="2800" dirty="0" smtClean="0"/>
              <a:t> of 25.7% or less.  There are 23.  Would you say it is unusual for a shooter with a 31.5% </a:t>
            </a:r>
            <a:r>
              <a:rPr lang="en-US" sz="2800" i="1" dirty="0" smtClean="0"/>
              <a:t>ABILITY</a:t>
            </a:r>
            <a:r>
              <a:rPr lang="en-US" sz="2800" dirty="0" smtClean="0"/>
              <a:t> to shoot 25.7%? </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48" y="924911"/>
            <a:ext cx="8028852" cy="410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29143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
            <a:ext cx="8382000" cy="6705600"/>
          </a:xfrm>
        </p:spPr>
        <p:txBody>
          <a:bodyPr>
            <a:normAutofit lnSpcReduction="10000"/>
          </a:bodyPr>
          <a:lstStyle/>
          <a:p>
            <a:r>
              <a:rPr lang="en-US" dirty="0" smtClean="0"/>
              <a:t>Since 23 out of 100 dots are red (23%), we can conclude that shooting 25.7% is NOT an unusual outcome for a shooter with an </a:t>
            </a:r>
            <a:r>
              <a:rPr lang="en-US" i="1" dirty="0" smtClean="0"/>
              <a:t>ABILITY</a:t>
            </a:r>
            <a:r>
              <a:rPr lang="en-US" dirty="0" smtClean="0"/>
              <a:t> of 31.5%.</a:t>
            </a:r>
          </a:p>
          <a:p>
            <a:r>
              <a:rPr lang="en-US" dirty="0" smtClean="0"/>
              <a:t>Based on these results we would expect LeBron to shoot the same or worse in 23 out of every 100 playoff appearances simply by </a:t>
            </a:r>
            <a:r>
              <a:rPr lang="en-US" i="1" dirty="0" smtClean="0"/>
              <a:t>RANDOM CHANCE</a:t>
            </a:r>
            <a:r>
              <a:rPr lang="en-US" dirty="0" smtClean="0"/>
              <a:t>, even if his </a:t>
            </a:r>
            <a:r>
              <a:rPr lang="en-US" i="1" dirty="0" smtClean="0"/>
              <a:t>ABILITY</a:t>
            </a:r>
            <a:r>
              <a:rPr lang="en-US" dirty="0" smtClean="0"/>
              <a:t> remained constant at 31.5%.</a:t>
            </a:r>
          </a:p>
          <a:p>
            <a:r>
              <a:rPr lang="en-US" dirty="0" smtClean="0"/>
              <a:t>New question: what is the boundary line between “likely to happen by </a:t>
            </a:r>
            <a:r>
              <a:rPr lang="en-US" i="1" dirty="0" smtClean="0"/>
              <a:t>RANDOM CHANCE</a:t>
            </a:r>
            <a:r>
              <a:rPr lang="en-US" dirty="0" smtClean="0"/>
              <a:t> and “unlikely to happen by </a:t>
            </a:r>
            <a:r>
              <a:rPr lang="en-US" i="1" dirty="0" smtClean="0"/>
              <a:t>RANDOM CHANCE</a:t>
            </a:r>
            <a:r>
              <a:rPr lang="en-US" dirty="0" smtClean="0"/>
              <a:t>?”</a:t>
            </a:r>
          </a:p>
          <a:p>
            <a:pPr lvl="1"/>
            <a:r>
              <a:rPr lang="en-US" dirty="0" smtClean="0"/>
              <a:t>Generally, 5% is a reasonable boundary.</a:t>
            </a:r>
            <a:endParaRPr lang="en-US" dirty="0"/>
          </a:p>
        </p:txBody>
      </p:sp>
    </p:spTree>
    <p:extLst>
      <p:ext uri="{BB962C8B-B14F-4D97-AF65-F5344CB8AC3E}">
        <p14:creationId xmlns:p14="http://schemas.microsoft.com/office/powerpoint/2010/main" val="2396237417"/>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685800"/>
          </a:xfrm>
        </p:spPr>
        <p:txBody>
          <a:bodyPr>
            <a:normAutofit fontScale="90000"/>
          </a:bodyPr>
          <a:lstStyle/>
          <a:p>
            <a:r>
              <a:rPr lang="en-US" dirty="0" smtClean="0"/>
              <a:t>Conclusions</a:t>
            </a:r>
            <a:endParaRPr lang="en-US" dirty="0"/>
          </a:p>
        </p:txBody>
      </p:sp>
      <p:sp>
        <p:nvSpPr>
          <p:cNvPr id="3" name="Content Placeholder 2"/>
          <p:cNvSpPr>
            <a:spLocks noGrp="1"/>
          </p:cNvSpPr>
          <p:nvPr>
            <p:ph idx="1"/>
          </p:nvPr>
        </p:nvSpPr>
        <p:spPr>
          <a:xfrm>
            <a:off x="762000" y="685800"/>
            <a:ext cx="8171688" cy="6019800"/>
          </a:xfrm>
        </p:spPr>
        <p:txBody>
          <a:bodyPr>
            <a:normAutofit lnSpcReduction="10000"/>
          </a:bodyPr>
          <a:lstStyle/>
          <a:p>
            <a:r>
              <a:rPr lang="en-US" dirty="0" smtClean="0"/>
              <a:t>We must be very careful with our wording for conclusions.</a:t>
            </a:r>
          </a:p>
          <a:p>
            <a:r>
              <a:rPr lang="en-US" u="sng" dirty="0" smtClean="0"/>
              <a:t>Our conclusion</a:t>
            </a:r>
            <a:r>
              <a:rPr lang="en-US" dirty="0" smtClean="0"/>
              <a:t>: There is </a:t>
            </a:r>
            <a:r>
              <a:rPr lang="en-US" i="1" dirty="0" smtClean="0"/>
              <a:t>not</a:t>
            </a:r>
            <a:r>
              <a:rPr lang="en-US" dirty="0" smtClean="0"/>
              <a:t> convincing evidence that LeBron’s </a:t>
            </a:r>
            <a:r>
              <a:rPr lang="en-US" i="1" dirty="0" smtClean="0"/>
              <a:t>ABILITY</a:t>
            </a:r>
            <a:r>
              <a:rPr lang="en-US" dirty="0" smtClean="0"/>
              <a:t> to shoot three-pointers was lower in the playoffs.</a:t>
            </a:r>
          </a:p>
          <a:p>
            <a:r>
              <a:rPr lang="en-US" dirty="0" smtClean="0"/>
              <a:t>This is NOT the same as saying “LeBron’s </a:t>
            </a:r>
            <a:r>
              <a:rPr lang="en-US" i="1" dirty="0" smtClean="0"/>
              <a:t>ABILITY</a:t>
            </a:r>
            <a:r>
              <a:rPr lang="en-US" dirty="0" smtClean="0"/>
              <a:t> to shoot three-pointers stayed the same.”  </a:t>
            </a:r>
          </a:p>
          <a:p>
            <a:r>
              <a:rPr lang="en-US" dirty="0" smtClean="0"/>
              <a:t>Consider a person on trial for murder:</a:t>
            </a:r>
          </a:p>
          <a:p>
            <a:pPr lvl="1"/>
            <a:r>
              <a:rPr lang="en-US" dirty="0" smtClean="0"/>
              <a:t>If there is not convincing evidence that he is guilty, the jury must declare he is not guilty.  However, this does not mean he is innocent.</a:t>
            </a:r>
            <a:endParaRPr lang="en-US" dirty="0"/>
          </a:p>
        </p:txBody>
      </p:sp>
    </p:spTree>
    <p:extLst>
      <p:ext uri="{BB962C8B-B14F-4D97-AF65-F5344CB8AC3E}">
        <p14:creationId xmlns:p14="http://schemas.microsoft.com/office/powerpoint/2010/main" val="23450916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095488" cy="6096000"/>
          </a:xfrm>
        </p:spPr>
        <p:txBody>
          <a:bodyPr/>
          <a:lstStyle/>
          <a:p>
            <a:r>
              <a:rPr lang="en-US" dirty="0" smtClean="0"/>
              <a:t>If there is convincing evidence in a courtroom, the defendant would be found guilty.  So when can we find someone guilty in statistics?</a:t>
            </a:r>
          </a:p>
          <a:p>
            <a:r>
              <a:rPr lang="en-US" dirty="0" smtClean="0"/>
              <a:t>Say </a:t>
            </a:r>
            <a:r>
              <a:rPr lang="en-US" dirty="0"/>
              <a:t>LeBron only made 15% of three-point attempts in the playoffs.  </a:t>
            </a:r>
            <a:r>
              <a:rPr lang="en-US" dirty="0" smtClean="0"/>
              <a:t>In our simulation, this only happened 1 time out of 100.  Based </a:t>
            </a:r>
            <a:r>
              <a:rPr lang="en-US" dirty="0"/>
              <a:t>on </a:t>
            </a:r>
            <a:r>
              <a:rPr lang="en-US" dirty="0" smtClean="0"/>
              <a:t>the </a:t>
            </a:r>
            <a:r>
              <a:rPr lang="en-US" dirty="0"/>
              <a:t>simulation, we would have convincing evidence to support the claim that his </a:t>
            </a:r>
            <a:r>
              <a:rPr lang="en-US" i="1" dirty="0"/>
              <a:t>ABILITY</a:t>
            </a:r>
            <a:r>
              <a:rPr lang="en-US" dirty="0"/>
              <a:t> did decrease in the playoffs.</a:t>
            </a:r>
          </a:p>
          <a:p>
            <a:endParaRPr lang="en-US" dirty="0"/>
          </a:p>
        </p:txBody>
      </p:sp>
    </p:spTree>
    <p:extLst>
      <p:ext uri="{BB962C8B-B14F-4D97-AF65-F5344CB8AC3E}">
        <p14:creationId xmlns:p14="http://schemas.microsoft.com/office/powerpoint/2010/main" val="502943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095488" cy="6477000"/>
          </a:xfrm>
        </p:spPr>
        <p:txBody>
          <a:bodyPr>
            <a:normAutofit/>
          </a:bodyPr>
          <a:lstStyle/>
          <a:p>
            <a:pPr marL="82296" indent="0">
              <a:buNone/>
            </a:pPr>
            <a:r>
              <a:rPr lang="en-US" u="sng" dirty="0" smtClean="0"/>
              <a:t>Other important concepts</a:t>
            </a:r>
            <a:endParaRPr lang="en-US" dirty="0" smtClean="0"/>
          </a:p>
          <a:p>
            <a:r>
              <a:rPr lang="en-US" dirty="0" smtClean="0"/>
              <a:t>We usually cannot determine the </a:t>
            </a:r>
            <a:r>
              <a:rPr lang="en-US" u="sng" dirty="0" smtClean="0"/>
              <a:t>cause</a:t>
            </a:r>
            <a:r>
              <a:rPr lang="en-US" dirty="0" smtClean="0"/>
              <a:t> of an increase or decrease in </a:t>
            </a:r>
            <a:r>
              <a:rPr lang="en-US" i="1" dirty="0" smtClean="0"/>
              <a:t>ABILITY</a:t>
            </a:r>
            <a:r>
              <a:rPr lang="en-US" dirty="0" smtClean="0"/>
              <a:t>, even if we have convincing evidence of the change in </a:t>
            </a:r>
            <a:r>
              <a:rPr lang="en-US" i="1" dirty="0" smtClean="0"/>
              <a:t>ABILITY</a:t>
            </a:r>
            <a:r>
              <a:rPr lang="en-US" dirty="0" smtClean="0"/>
              <a:t>.  We can only test to see if </a:t>
            </a:r>
            <a:r>
              <a:rPr lang="en-US" i="1" dirty="0" smtClean="0"/>
              <a:t>ABILITY</a:t>
            </a:r>
            <a:r>
              <a:rPr lang="en-US" dirty="0" smtClean="0"/>
              <a:t> changed or remained the same, not </a:t>
            </a:r>
            <a:r>
              <a:rPr lang="en-US" u="sng" dirty="0" smtClean="0"/>
              <a:t>why</a:t>
            </a:r>
            <a:r>
              <a:rPr lang="en-US" dirty="0" smtClean="0"/>
              <a:t> it changed.</a:t>
            </a:r>
            <a:endParaRPr lang="en-US" i="1" dirty="0" smtClean="0"/>
          </a:p>
          <a:p>
            <a:r>
              <a:rPr lang="en-US" dirty="0" smtClean="0"/>
              <a:t>Even if we have convincing evidence that an athlete’s </a:t>
            </a:r>
            <a:r>
              <a:rPr lang="en-US" i="1" dirty="0" smtClean="0"/>
              <a:t>ABILITY</a:t>
            </a:r>
            <a:r>
              <a:rPr lang="en-US" dirty="0" smtClean="0"/>
              <a:t> has changed, we don’t have </a:t>
            </a:r>
            <a:r>
              <a:rPr lang="en-US" i="1" dirty="0" smtClean="0"/>
              <a:t>conclusive</a:t>
            </a:r>
            <a:r>
              <a:rPr lang="en-US" dirty="0"/>
              <a:t> </a:t>
            </a:r>
            <a:r>
              <a:rPr lang="en-US" dirty="0" smtClean="0"/>
              <a:t>evidence.  It is always possible that the unusual </a:t>
            </a:r>
            <a:r>
              <a:rPr lang="en-US" i="1" dirty="0" smtClean="0"/>
              <a:t>PERFORMANCE</a:t>
            </a:r>
            <a:r>
              <a:rPr lang="en-US" dirty="0" smtClean="0"/>
              <a:t> could be due to </a:t>
            </a:r>
            <a:r>
              <a:rPr lang="en-US" i="1" dirty="0" smtClean="0"/>
              <a:t>RANDOM CHANCE</a:t>
            </a:r>
            <a:r>
              <a:rPr lang="en-US" dirty="0" smtClean="0"/>
              <a:t>, even if it is very unlikely.</a:t>
            </a:r>
          </a:p>
          <a:p>
            <a:endParaRPr lang="en-US" dirty="0"/>
          </a:p>
        </p:txBody>
      </p:sp>
    </p:spTree>
    <p:extLst>
      <p:ext uri="{BB962C8B-B14F-4D97-AF65-F5344CB8AC3E}">
        <p14:creationId xmlns:p14="http://schemas.microsoft.com/office/powerpoint/2010/main" val="3072788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
            <a:ext cx="8095488" cy="6553200"/>
          </a:xfrm>
        </p:spPr>
        <p:txBody>
          <a:bodyPr>
            <a:normAutofit lnSpcReduction="10000"/>
          </a:bodyPr>
          <a:lstStyle/>
          <a:p>
            <a:pPr marL="82296" indent="0">
              <a:buNone/>
            </a:pPr>
            <a:r>
              <a:rPr lang="en-US" dirty="0" smtClean="0"/>
              <a:t>Always remember the law of large numbers.</a:t>
            </a:r>
          </a:p>
          <a:p>
            <a:r>
              <a:rPr lang="en-US" dirty="0" smtClean="0"/>
              <a:t>The larger the number of attempts, the more likely it is that we can rule out </a:t>
            </a:r>
            <a:r>
              <a:rPr lang="en-US" i="1" dirty="0" smtClean="0"/>
              <a:t>RANDOM CHANCE</a:t>
            </a:r>
            <a:r>
              <a:rPr lang="en-US" dirty="0" smtClean="0"/>
              <a:t> as an explanation for poor </a:t>
            </a:r>
            <a:r>
              <a:rPr lang="en-US" i="1" dirty="0" smtClean="0"/>
              <a:t>PERFORMANCE</a:t>
            </a:r>
            <a:r>
              <a:rPr lang="en-US" dirty="0" smtClean="0"/>
              <a:t>.</a:t>
            </a:r>
          </a:p>
          <a:p>
            <a:r>
              <a:rPr lang="en-US" dirty="0" smtClean="0"/>
              <a:t>Let’s run two different simulations:</a:t>
            </a:r>
          </a:p>
          <a:p>
            <a:pPr lvl="1"/>
            <a:r>
              <a:rPr lang="en-US" dirty="0" smtClean="0"/>
              <a:t>1) 100 simulations for LeBron taking 7 three-point shots in the playoffs</a:t>
            </a:r>
          </a:p>
          <a:p>
            <a:pPr lvl="1"/>
            <a:r>
              <a:rPr lang="en-US" dirty="0" smtClean="0"/>
              <a:t>2) 100 simulations for LeBron taking 700 three-point shots in the playoffs</a:t>
            </a:r>
          </a:p>
          <a:p>
            <a:pPr marL="128016" indent="0">
              <a:buNone/>
            </a:pPr>
            <a:r>
              <a:rPr lang="en-US" dirty="0" smtClean="0"/>
              <a:t>Which simulation will we be more likely to rule out </a:t>
            </a:r>
            <a:r>
              <a:rPr lang="en-US" i="1" dirty="0" smtClean="0"/>
              <a:t>RANDOM CHANCE</a:t>
            </a:r>
            <a:r>
              <a:rPr lang="en-US" dirty="0" smtClean="0"/>
              <a:t> for a poor </a:t>
            </a:r>
            <a:r>
              <a:rPr lang="en-US" i="1" dirty="0" smtClean="0"/>
              <a:t>PERFORMANCE</a:t>
            </a:r>
            <a:r>
              <a:rPr lang="en-US" dirty="0"/>
              <a:t>?</a:t>
            </a:r>
          </a:p>
        </p:txBody>
      </p:sp>
    </p:spTree>
    <p:extLst>
      <p:ext uri="{BB962C8B-B14F-4D97-AF65-F5344CB8AC3E}">
        <p14:creationId xmlns:p14="http://schemas.microsoft.com/office/powerpoint/2010/main" val="371266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
            <a:ext cx="8153400" cy="6096000"/>
          </a:xfrm>
        </p:spPr>
        <p:txBody>
          <a:bodyPr>
            <a:normAutofit/>
          </a:bodyPr>
          <a:lstStyle/>
          <a:p>
            <a:pPr marL="82296" indent="0">
              <a:buNone/>
            </a:pPr>
            <a:r>
              <a:rPr lang="en-US" u="sng" dirty="0" smtClean="0">
                <a:solidFill>
                  <a:schemeClr val="accent3"/>
                </a:solidFill>
              </a:rPr>
              <a:t>Background Information</a:t>
            </a:r>
          </a:p>
          <a:p>
            <a:r>
              <a:rPr lang="en-US" sz="2800" dirty="0" smtClean="0"/>
              <a:t>2008 NBA Playoffs, the #1 seed Boston Celtics defeated the #4 seed Cleveland Cavaliers, 4 games to 3</a:t>
            </a:r>
          </a:p>
          <a:p>
            <a:pPr marL="82296" indent="0">
              <a:buNone/>
            </a:pPr>
            <a:endParaRPr lang="en-US" sz="2800" dirty="0"/>
          </a:p>
          <a:p>
            <a:endParaRPr lang="en-US" sz="2800" dirty="0" smtClean="0"/>
          </a:p>
          <a:p>
            <a:endParaRPr lang="en-US" sz="2800" dirty="0"/>
          </a:p>
          <a:p>
            <a:endParaRPr lang="en-US" sz="2800" dirty="0" smtClean="0"/>
          </a:p>
          <a:p>
            <a:endParaRPr lang="en-US" sz="2800" dirty="0" smtClean="0"/>
          </a:p>
          <a:p>
            <a:r>
              <a:rPr lang="en-US" sz="2800" dirty="0" smtClean="0"/>
              <a:t>How do we calculate shooting percentage? </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57400"/>
            <a:ext cx="4953000" cy="2420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029200"/>
            <a:ext cx="5943600" cy="96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830455"/>
            <a:ext cx="5791200" cy="95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1482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randombar(horizontal)">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randombar(horizontal)">
                                      <p:cBhvr>
                                        <p:cTn id="2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The graph on the left, a </a:t>
            </a:r>
            <a:r>
              <a:rPr lang="en-US" i="1" dirty="0" smtClean="0"/>
              <a:t>PERFORMANCE</a:t>
            </a:r>
            <a:r>
              <a:rPr lang="en-US" dirty="0" smtClean="0"/>
              <a:t> of 25.7% or lower happens fairly often by </a:t>
            </a:r>
            <a:r>
              <a:rPr lang="en-US" i="1" dirty="0" smtClean="0"/>
              <a:t>RANDOM CHANCE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3733800" cy="351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09600"/>
            <a:ext cx="3780438" cy="329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9600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r>
              <a:rPr lang="en-US" dirty="0" smtClean="0"/>
              <a:t>Think back to coin flipping.  Would it be more surprising to get 7 or more heads in 10 flips, or 700 or more heads in 1000 flips?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95599"/>
            <a:ext cx="3962400" cy="305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74817"/>
            <a:ext cx="3657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474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r>
              <a:rPr lang="en-US" dirty="0" smtClean="0"/>
              <a:t>In a large number of attempts, an athlete’s </a:t>
            </a:r>
            <a:r>
              <a:rPr lang="en-US" i="1" dirty="0" smtClean="0"/>
              <a:t>PERFORMANCE</a:t>
            </a:r>
            <a:r>
              <a:rPr lang="en-US" dirty="0" smtClean="0"/>
              <a:t> should be fairly close to his or her </a:t>
            </a:r>
            <a:r>
              <a:rPr lang="en-US" i="1" dirty="0" smtClean="0"/>
              <a:t>ABILITY</a:t>
            </a:r>
            <a:r>
              <a:rPr lang="en-US" dirty="0" smtClean="0"/>
              <a:t> so that extremely poor or extremely good </a:t>
            </a:r>
            <a:r>
              <a:rPr lang="en-US" i="1" dirty="0" smtClean="0"/>
              <a:t>PERFORMANCES</a:t>
            </a:r>
            <a:r>
              <a:rPr lang="en-US" dirty="0" smtClean="0"/>
              <a:t> would be very surprising.</a:t>
            </a:r>
          </a:p>
          <a:p>
            <a:r>
              <a:rPr lang="en-US" dirty="0" smtClean="0"/>
              <a:t>Let’s look at </a:t>
            </a:r>
            <a:r>
              <a:rPr lang="en-US" dirty="0" err="1" smtClean="0"/>
              <a:t>pgs</a:t>
            </a:r>
            <a:r>
              <a:rPr lang="en-US" dirty="0" smtClean="0"/>
              <a:t> 16-17</a:t>
            </a:r>
            <a:endParaRPr lang="en-US" dirty="0"/>
          </a:p>
        </p:txBody>
      </p:sp>
    </p:spTree>
    <p:extLst>
      <p:ext uri="{BB962C8B-B14F-4D97-AF65-F5344CB8AC3E}">
        <p14:creationId xmlns:p14="http://schemas.microsoft.com/office/powerpoint/2010/main" val="4098416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01000" cy="1265238"/>
          </a:xfrm>
        </p:spPr>
        <p:txBody>
          <a:bodyPr>
            <a:normAutofit fontScale="90000"/>
          </a:bodyPr>
          <a:lstStyle/>
          <a:p>
            <a:r>
              <a:rPr lang="en-US" dirty="0" smtClean="0"/>
              <a:t>Using Technology to Simulate Athletic </a:t>
            </a:r>
            <a:r>
              <a:rPr lang="en-US" i="1" dirty="0" smtClean="0"/>
              <a:t>PERFORMANCE</a:t>
            </a:r>
            <a:endParaRPr lang="en-US" dirty="0"/>
          </a:p>
        </p:txBody>
      </p:sp>
      <p:sp>
        <p:nvSpPr>
          <p:cNvPr id="3" name="Content Placeholder 2"/>
          <p:cNvSpPr>
            <a:spLocks noGrp="1"/>
          </p:cNvSpPr>
          <p:nvPr>
            <p:ph idx="1"/>
          </p:nvPr>
        </p:nvSpPr>
        <p:spPr>
          <a:xfrm>
            <a:off x="1066800" y="1524000"/>
            <a:ext cx="7924800" cy="5181600"/>
          </a:xfrm>
        </p:spPr>
        <p:txBody>
          <a:bodyPr/>
          <a:lstStyle/>
          <a:p>
            <a:r>
              <a:rPr lang="en-US" dirty="0" smtClean="0"/>
              <a:t>What does it mean for an athlete to be </a:t>
            </a:r>
            <a:r>
              <a:rPr lang="en-US" u="sng" dirty="0" smtClean="0"/>
              <a:t>clutch</a:t>
            </a:r>
            <a:r>
              <a:rPr lang="en-US" dirty="0" smtClean="0"/>
              <a:t>?</a:t>
            </a:r>
          </a:p>
          <a:p>
            <a:pPr lvl="1"/>
            <a:r>
              <a:rPr lang="en-US" dirty="0" smtClean="0"/>
              <a:t>In sports, the term </a:t>
            </a:r>
            <a:r>
              <a:rPr lang="en-US" b="1" u="sng" dirty="0" smtClean="0"/>
              <a:t>clutch</a:t>
            </a:r>
            <a:r>
              <a:rPr lang="en-US" dirty="0" smtClean="0"/>
              <a:t> refers to an athlete that seems to have a better </a:t>
            </a:r>
            <a:r>
              <a:rPr lang="en-US" i="1" dirty="0" smtClean="0"/>
              <a:t>ABILITY</a:t>
            </a:r>
            <a:r>
              <a:rPr lang="en-US" dirty="0" smtClean="0"/>
              <a:t> to play in high-pressure situations, such as the playoffs or end-game situations.</a:t>
            </a:r>
          </a:p>
          <a:p>
            <a:pPr lvl="1"/>
            <a:r>
              <a:rPr lang="en-US" dirty="0" smtClean="0"/>
              <a:t>Do such players actually exist???</a:t>
            </a:r>
            <a:endParaRPr lang="en-US" dirty="0"/>
          </a:p>
        </p:txBody>
      </p:sp>
    </p:spTree>
    <p:extLst>
      <p:ext uri="{BB962C8B-B14F-4D97-AF65-F5344CB8AC3E}">
        <p14:creationId xmlns:p14="http://schemas.microsoft.com/office/powerpoint/2010/main" val="1340541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8171688" cy="6096000"/>
          </a:xfrm>
        </p:spPr>
        <p:txBody>
          <a:bodyPr>
            <a:normAutofit/>
          </a:bodyPr>
          <a:lstStyle/>
          <a:p>
            <a:r>
              <a:rPr lang="en-US" sz="2800" dirty="0" smtClean="0"/>
              <a:t>In the 2008-2009 NHL regular season, Sidney Crosby made 33 of 238 shots on goal (13.9%).  During the playoffs that season, he made 15 of 79 shots (19.0%).</a:t>
            </a:r>
          </a:p>
          <a:p>
            <a:r>
              <a:rPr lang="en-US" sz="2800" dirty="0" smtClean="0"/>
              <a:t>His </a:t>
            </a:r>
            <a:r>
              <a:rPr lang="en-US" sz="2800" i="1" dirty="0" smtClean="0"/>
              <a:t>PERFORMANCE</a:t>
            </a:r>
            <a:r>
              <a:rPr lang="en-US" sz="2800" dirty="0" smtClean="0"/>
              <a:t>, as measured by goal percentage, was definitely better in the playoffs.  </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332018"/>
            <a:ext cx="701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0095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style.rotation</p:attrName>
                                        </p:attrNameLst>
                                      </p:cBhvr>
                                      <p:tavLst>
                                        <p:tav tm="0">
                                          <p:val>
                                            <p:fltVal val="720"/>
                                          </p:val>
                                        </p:tav>
                                        <p:tav tm="100000">
                                          <p:val>
                                            <p:fltVal val="0"/>
                                          </p:val>
                                        </p:tav>
                                      </p:tavLst>
                                    </p:anim>
                                    <p:anim calcmode="lin" valueType="num">
                                      <p:cBhvr>
                                        <p:cTn id="19" dur="2000" fill="hold"/>
                                        <p:tgtEl>
                                          <p:spTgt spid="4"/>
                                        </p:tgtEl>
                                        <p:attrNameLst>
                                          <p:attrName>ppt_h</p:attrName>
                                        </p:attrNameLst>
                                      </p:cBhvr>
                                      <p:tavLst>
                                        <p:tav tm="0">
                                          <p:val>
                                            <p:fltVal val="0"/>
                                          </p:val>
                                        </p:tav>
                                        <p:tav tm="100000">
                                          <p:val>
                                            <p:strVal val="#ppt_h"/>
                                          </p:val>
                                        </p:tav>
                                      </p:tavLst>
                                    </p:anim>
                                    <p:anim calcmode="lin" valueType="num">
                                      <p:cBhvr>
                                        <p:cTn id="2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228600"/>
            <a:ext cx="7498080" cy="6019800"/>
          </a:xfrm>
        </p:spPr>
        <p:txBody>
          <a:bodyPr/>
          <a:lstStyle/>
          <a:p>
            <a:r>
              <a:rPr lang="en-US" dirty="0" smtClean="0"/>
              <a:t>Remember, there are two possible explanations for Crosby’s improved </a:t>
            </a:r>
            <a:r>
              <a:rPr lang="en-US" i="1" dirty="0" smtClean="0"/>
              <a:t>PERFORMANCE.</a:t>
            </a:r>
            <a:endParaRPr lang="en-US" dirty="0" smtClean="0"/>
          </a:p>
          <a:p>
            <a:pPr lvl="1"/>
            <a:r>
              <a:rPr lang="en-US" dirty="0" smtClean="0"/>
              <a:t>1) he had a greater </a:t>
            </a:r>
            <a:r>
              <a:rPr lang="en-US" i="1" dirty="0" smtClean="0"/>
              <a:t>ABILITY</a:t>
            </a:r>
            <a:r>
              <a:rPr lang="en-US" dirty="0" smtClean="0"/>
              <a:t> in the playoffs</a:t>
            </a:r>
          </a:p>
          <a:p>
            <a:pPr lvl="1"/>
            <a:r>
              <a:rPr lang="en-US" dirty="0" smtClean="0"/>
              <a:t>2) his </a:t>
            </a:r>
            <a:r>
              <a:rPr lang="en-US" i="1" dirty="0" smtClean="0"/>
              <a:t>ABILITY</a:t>
            </a:r>
            <a:r>
              <a:rPr lang="en-US" dirty="0" smtClean="0"/>
              <a:t> stayed the same and his exceptional </a:t>
            </a:r>
            <a:r>
              <a:rPr lang="en-US" i="1" dirty="0" smtClean="0"/>
              <a:t>PERFORMANCE</a:t>
            </a:r>
            <a:r>
              <a:rPr lang="en-US" dirty="0" smtClean="0"/>
              <a:t> was simply due to </a:t>
            </a:r>
            <a:r>
              <a:rPr lang="en-US" i="1" dirty="0" smtClean="0"/>
              <a:t>RANDOM CHANCE</a:t>
            </a:r>
            <a:r>
              <a:rPr lang="en-US" dirty="0" smtClean="0"/>
              <a:t>.</a:t>
            </a:r>
          </a:p>
          <a:p>
            <a:r>
              <a:rPr lang="en-US" dirty="0" smtClean="0"/>
              <a:t>Let’s run a simulation to see what kinds of </a:t>
            </a:r>
            <a:r>
              <a:rPr lang="en-US" i="1" dirty="0" smtClean="0"/>
              <a:t>PERFORMANCES</a:t>
            </a:r>
            <a:r>
              <a:rPr lang="en-US" dirty="0" smtClean="0"/>
              <a:t> are likely to happen by </a:t>
            </a:r>
            <a:r>
              <a:rPr lang="en-US" i="1" dirty="0" smtClean="0"/>
              <a:t>RANDOM CHANCE</a:t>
            </a:r>
            <a:r>
              <a:rPr lang="en-US" dirty="0" smtClean="0"/>
              <a:t>.</a:t>
            </a:r>
            <a:endParaRPr lang="en-US" dirty="0"/>
          </a:p>
        </p:txBody>
      </p:sp>
    </p:spTree>
    <p:extLst>
      <p:ext uri="{BB962C8B-B14F-4D97-AF65-F5344CB8AC3E}">
        <p14:creationId xmlns:p14="http://schemas.microsoft.com/office/powerpoint/2010/main" val="27391474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
            <a:ext cx="8171688" cy="6553200"/>
          </a:xfrm>
        </p:spPr>
        <p:txBody>
          <a:bodyPr>
            <a:normAutofit fontScale="92500" lnSpcReduction="10000"/>
          </a:bodyPr>
          <a:lstStyle/>
          <a:p>
            <a:r>
              <a:rPr lang="en-US" dirty="0" smtClean="0"/>
              <a:t>One way to run the simulation would be using the spinner.</a:t>
            </a:r>
          </a:p>
          <a:p>
            <a:pPr lvl="1"/>
            <a:r>
              <a:rPr lang="en-US" dirty="0" smtClean="0"/>
              <a:t>A spinner is great for getting one simulation of 79 attempts.  </a:t>
            </a:r>
          </a:p>
          <a:p>
            <a:pPr lvl="1"/>
            <a:r>
              <a:rPr lang="en-US" dirty="0" smtClean="0"/>
              <a:t>Note: To get a good picture, we would want to run more than one simulation (e.g. around 100 simulations, as we did in our LeBron simulation).</a:t>
            </a:r>
          </a:p>
          <a:p>
            <a:r>
              <a:rPr lang="en-US" dirty="0" smtClean="0"/>
              <a:t>Another way would be using the applet from the textbook website at </a:t>
            </a:r>
            <a:r>
              <a:rPr lang="en-US" dirty="0" smtClean="0">
                <a:hlinkClick r:id="rId2"/>
              </a:rPr>
              <a:t>www.whfreeman.com/sris</a:t>
            </a:r>
            <a:r>
              <a:rPr lang="en-US" dirty="0" smtClean="0"/>
              <a:t> (this does not work on </a:t>
            </a:r>
            <a:r>
              <a:rPr lang="en-US" dirty="0" err="1" smtClean="0"/>
              <a:t>iPads</a:t>
            </a:r>
            <a:r>
              <a:rPr lang="en-US" dirty="0" smtClean="0"/>
              <a:t>).</a:t>
            </a:r>
          </a:p>
          <a:p>
            <a:pPr lvl="1"/>
            <a:r>
              <a:rPr lang="en-US" dirty="0" smtClean="0"/>
              <a:t>Go to the website, click on applets, then click on </a:t>
            </a:r>
            <a:r>
              <a:rPr lang="en-US" i="1" dirty="0" smtClean="0"/>
              <a:t>Proportion of Successes </a:t>
            </a:r>
            <a:r>
              <a:rPr lang="en-US" dirty="0" smtClean="0"/>
              <a:t>applet.</a:t>
            </a:r>
          </a:p>
          <a:p>
            <a:pPr lvl="1"/>
            <a:r>
              <a:rPr lang="en-US" dirty="0" smtClean="0"/>
              <a:t>Enter the </a:t>
            </a:r>
            <a:r>
              <a:rPr lang="en-US" i="1" dirty="0" smtClean="0"/>
              <a:t>ABILITY</a:t>
            </a:r>
            <a:r>
              <a:rPr lang="en-US" dirty="0" smtClean="0"/>
              <a:t> of 0.139 and enter 79 attempts, then press “simulate.”  </a:t>
            </a:r>
          </a:p>
          <a:p>
            <a:pPr lvl="1"/>
            <a:r>
              <a:rPr lang="en-US" dirty="0" smtClean="0"/>
              <a:t>To simulate multiple </a:t>
            </a:r>
            <a:r>
              <a:rPr lang="en-US" i="1" dirty="0" smtClean="0"/>
              <a:t>PERFORMANCES</a:t>
            </a:r>
            <a:r>
              <a:rPr lang="en-US" dirty="0" smtClean="0"/>
              <a:t>, utilize the box for “Get </a:t>
            </a:r>
            <a:r>
              <a:rPr lang="en-US" u="sng" dirty="0" smtClean="0"/>
              <a:t>	</a:t>
            </a:r>
            <a:r>
              <a:rPr lang="en-US" dirty="0" smtClean="0"/>
              <a:t> results.”  Try simulating 100 results. </a:t>
            </a:r>
            <a:endParaRPr lang="en-US" dirty="0"/>
          </a:p>
        </p:txBody>
      </p:sp>
    </p:spTree>
    <p:extLst>
      <p:ext uri="{BB962C8B-B14F-4D97-AF65-F5344CB8AC3E}">
        <p14:creationId xmlns:p14="http://schemas.microsoft.com/office/powerpoint/2010/main" val="36170355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8382000" cy="6477000"/>
          </a:xfrm>
        </p:spPr>
        <p:txBody>
          <a:bodyPr>
            <a:normAutofit lnSpcReduction="10000"/>
          </a:bodyPr>
          <a:lstStyle/>
          <a:p>
            <a:r>
              <a:rPr lang="en-US" dirty="0" smtClean="0"/>
              <a:t>From this simulation, is it unusual to score 15 or more goals? (equivalent of 19% or higher goal scoring rate)</a:t>
            </a:r>
          </a:p>
          <a:p>
            <a:endParaRPr lang="en-US" dirty="0"/>
          </a:p>
          <a:p>
            <a:r>
              <a:rPr lang="en-US" dirty="0" smtClean="0"/>
              <a:t>Our conclusion:</a:t>
            </a:r>
          </a:p>
          <a:p>
            <a:pPr marL="402336" lvl="1" indent="0">
              <a:buNone/>
            </a:pPr>
            <a:r>
              <a:rPr lang="en-US" dirty="0" smtClean="0"/>
              <a:t>We do </a:t>
            </a:r>
            <a:r>
              <a:rPr lang="en-US" i="1" dirty="0" smtClean="0"/>
              <a:t>not</a:t>
            </a:r>
            <a:r>
              <a:rPr lang="en-US" dirty="0"/>
              <a:t> </a:t>
            </a:r>
            <a:r>
              <a:rPr lang="en-US" dirty="0" smtClean="0"/>
              <a:t>have convincing evidence that Crosby had a greater </a:t>
            </a:r>
            <a:r>
              <a:rPr lang="en-US" i="1" dirty="0" smtClean="0"/>
              <a:t>ABILITY</a:t>
            </a:r>
            <a:r>
              <a:rPr lang="en-US" dirty="0" smtClean="0"/>
              <a:t> in the playoffs than in the regular season.</a:t>
            </a:r>
          </a:p>
          <a:p>
            <a:pPr marL="402336" lvl="1" indent="0">
              <a:buNone/>
            </a:pPr>
            <a:endParaRPr lang="en-US" dirty="0"/>
          </a:p>
          <a:p>
            <a:pPr lvl="1"/>
            <a:r>
              <a:rPr lang="en-US" dirty="0" smtClean="0"/>
              <a:t>We make this conclusion because based on our data, scoring 15 or more goals is something that can happen just by </a:t>
            </a:r>
            <a:r>
              <a:rPr lang="en-US" i="1" dirty="0" smtClean="0"/>
              <a:t>RANDOM CHANCE</a:t>
            </a:r>
            <a:r>
              <a:rPr lang="en-US" dirty="0" smtClean="0"/>
              <a:t>.  As a result, </a:t>
            </a:r>
            <a:r>
              <a:rPr lang="en-US" i="1" dirty="0" smtClean="0"/>
              <a:t>RANDOM CHANCE</a:t>
            </a:r>
            <a:r>
              <a:rPr lang="en-US" dirty="0" smtClean="0"/>
              <a:t> is a plausible explanation for Crosby’s clutch performance.</a:t>
            </a:r>
            <a:endParaRPr lang="en-US" dirty="0"/>
          </a:p>
        </p:txBody>
      </p:sp>
    </p:spTree>
    <p:extLst>
      <p:ext uri="{BB962C8B-B14F-4D97-AF65-F5344CB8AC3E}">
        <p14:creationId xmlns:p14="http://schemas.microsoft.com/office/powerpoint/2010/main" val="31440920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Number Generator</a:t>
            </a:r>
            <a:endParaRPr lang="en-US" dirty="0"/>
          </a:p>
        </p:txBody>
      </p:sp>
      <p:sp>
        <p:nvSpPr>
          <p:cNvPr id="3" name="Content Placeholder 2"/>
          <p:cNvSpPr>
            <a:spLocks noGrp="1"/>
          </p:cNvSpPr>
          <p:nvPr>
            <p:ph idx="1"/>
          </p:nvPr>
        </p:nvSpPr>
        <p:spPr>
          <a:xfrm>
            <a:off x="1435608" y="1447800"/>
            <a:ext cx="7498080" cy="5257800"/>
          </a:xfrm>
        </p:spPr>
        <p:txBody>
          <a:bodyPr>
            <a:normAutofit/>
          </a:bodyPr>
          <a:lstStyle/>
          <a:p>
            <a:r>
              <a:rPr lang="en-US" dirty="0" smtClean="0"/>
              <a:t>A random number generator is another way to run a simulation</a:t>
            </a:r>
          </a:p>
          <a:p>
            <a:pPr lvl="1"/>
            <a:r>
              <a:rPr lang="en-US" dirty="0" smtClean="0"/>
              <a:t>It works like picking numbers out of a hat.</a:t>
            </a:r>
          </a:p>
          <a:p>
            <a:pPr lvl="1"/>
            <a:r>
              <a:rPr lang="en-US" dirty="0" smtClean="0"/>
              <a:t>For example, say you have 10 ping pong balls in a hat.  To select a number, you mix up the ping pong balls, draw one number at random, write it down, and then </a:t>
            </a:r>
            <a:r>
              <a:rPr lang="en-US" u="sng" dirty="0" smtClean="0"/>
              <a:t>replace</a:t>
            </a:r>
            <a:r>
              <a:rPr lang="en-US" dirty="0" smtClean="0"/>
              <a:t> it.  This process then gets repeated until you have reached the amount of attempts.  In the Crosby case, you would want to get 79 numbers.</a:t>
            </a:r>
          </a:p>
          <a:p>
            <a:pPr marL="402336" lvl="1" indent="0">
              <a:buNone/>
            </a:pPr>
            <a:endParaRPr lang="en-US" dirty="0"/>
          </a:p>
        </p:txBody>
      </p:sp>
    </p:spTree>
    <p:extLst>
      <p:ext uri="{BB962C8B-B14F-4D97-AF65-F5344CB8AC3E}">
        <p14:creationId xmlns:p14="http://schemas.microsoft.com/office/powerpoint/2010/main" val="21175830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Each number has an equal chance of being selected.</a:t>
            </a:r>
          </a:p>
          <a:p>
            <a:r>
              <a:rPr lang="en-US" dirty="0" smtClean="0"/>
              <a:t>The likelihood of a certain number being selected does not depend on what numbers were drawn previously.  This means that each number is </a:t>
            </a:r>
            <a:r>
              <a:rPr lang="en-US" b="1" u="sng" dirty="0" smtClean="0"/>
              <a:t>independent</a:t>
            </a:r>
            <a:r>
              <a:rPr lang="en-US" dirty="0"/>
              <a:t> </a:t>
            </a:r>
            <a:r>
              <a:rPr lang="en-US" dirty="0" smtClean="0"/>
              <a:t>of the others (knowing the previous numbers does not help predict the following number).</a:t>
            </a:r>
          </a:p>
        </p:txBody>
      </p:sp>
      <p:sp>
        <p:nvSpPr>
          <p:cNvPr id="4" name="Title 1"/>
          <p:cNvSpPr>
            <a:spLocks noGrp="1"/>
          </p:cNvSpPr>
          <p:nvPr>
            <p:ph type="title"/>
          </p:nvPr>
        </p:nvSpPr>
        <p:spPr/>
        <p:txBody>
          <a:bodyPr/>
          <a:lstStyle/>
          <a:p>
            <a:r>
              <a:rPr lang="en-US" dirty="0" smtClean="0"/>
              <a:t>Random Number Generator</a:t>
            </a:r>
            <a:endParaRPr lang="en-US" dirty="0"/>
          </a:p>
        </p:txBody>
      </p:sp>
    </p:spTree>
    <p:extLst>
      <p:ext uri="{BB962C8B-B14F-4D97-AF65-F5344CB8AC3E}">
        <p14:creationId xmlns:p14="http://schemas.microsoft.com/office/powerpoint/2010/main" val="130432171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Four-Step Statistical Process</a:t>
            </a:r>
            <a:endParaRPr lang="en-US" dirty="0"/>
          </a:p>
        </p:txBody>
      </p:sp>
      <p:sp>
        <p:nvSpPr>
          <p:cNvPr id="3" name="Content Placeholder 2"/>
          <p:cNvSpPr>
            <a:spLocks noGrp="1"/>
          </p:cNvSpPr>
          <p:nvPr>
            <p:ph idx="1"/>
          </p:nvPr>
        </p:nvSpPr>
        <p:spPr>
          <a:xfrm>
            <a:off x="1143000" y="1295400"/>
            <a:ext cx="7790688" cy="5410200"/>
          </a:xfrm>
        </p:spPr>
        <p:txBody>
          <a:bodyPr>
            <a:normAutofit lnSpcReduction="10000"/>
          </a:bodyPr>
          <a:lstStyle/>
          <a:p>
            <a:pPr marL="82296" indent="0">
              <a:buNone/>
            </a:pPr>
            <a:r>
              <a:rPr lang="en-US" dirty="0" smtClean="0"/>
              <a:t>1) Formulate questions</a:t>
            </a:r>
          </a:p>
          <a:p>
            <a:pPr marL="356616" lvl="1" indent="0">
              <a:buNone/>
            </a:pPr>
            <a:r>
              <a:rPr lang="en-US" dirty="0" smtClean="0"/>
              <a:t>Examples: </a:t>
            </a:r>
          </a:p>
          <a:p>
            <a:pPr marL="356616" lvl="1" indent="0">
              <a:buNone/>
            </a:pPr>
            <a:r>
              <a:rPr lang="en-US" dirty="0" smtClean="0"/>
              <a:t>	Did LeBron James choke in the playoffs? </a:t>
            </a:r>
          </a:p>
          <a:p>
            <a:pPr marL="356616" lvl="1" indent="0">
              <a:buNone/>
            </a:pPr>
            <a:r>
              <a:rPr lang="en-US" dirty="0" smtClean="0"/>
              <a:t>	Is Paul’s curveball his best pitch?</a:t>
            </a:r>
          </a:p>
          <a:p>
            <a:pPr marL="356616" lvl="1" indent="0">
              <a:buNone/>
            </a:pPr>
            <a:r>
              <a:rPr lang="en-US" dirty="0" smtClean="0"/>
              <a:t>	Is Kara a clutch swimmer?</a:t>
            </a:r>
          </a:p>
          <a:p>
            <a:pPr marL="82296" indent="0">
              <a:buNone/>
            </a:pPr>
            <a:r>
              <a:rPr lang="en-US" dirty="0" smtClean="0"/>
              <a:t>2) Collect data</a:t>
            </a:r>
          </a:p>
          <a:p>
            <a:pPr lvl="1"/>
            <a:r>
              <a:rPr lang="en-US" dirty="0" smtClean="0"/>
              <a:t>LeBron’s shooting percentage, number of people that swing and miss at Paul’s curveball, number of races Kara wins</a:t>
            </a:r>
          </a:p>
          <a:p>
            <a:pPr marL="82296" indent="0">
              <a:buNone/>
            </a:pPr>
            <a:r>
              <a:rPr lang="en-US" dirty="0" smtClean="0"/>
              <a:t>3) Analyze the data</a:t>
            </a:r>
          </a:p>
          <a:p>
            <a:pPr marL="82296" indent="0">
              <a:buNone/>
            </a:pPr>
            <a:r>
              <a:rPr lang="en-US" dirty="0" smtClean="0"/>
              <a:t>4) Make conclusions</a:t>
            </a:r>
          </a:p>
          <a:p>
            <a:pPr marL="82296" indent="0">
              <a:buNone/>
            </a:pPr>
            <a:endParaRPr lang="en-US" dirty="0" smtClean="0"/>
          </a:p>
        </p:txBody>
      </p:sp>
    </p:spTree>
    <p:extLst>
      <p:ext uri="{BB962C8B-B14F-4D97-AF65-F5344CB8AC3E}">
        <p14:creationId xmlns:p14="http://schemas.microsoft.com/office/powerpoint/2010/main" val="8815668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Random number generation can be done on the TI calculators (steps on pages 20-21).  There are also websites with random number generators, as well as apps on the </a:t>
            </a:r>
            <a:r>
              <a:rPr lang="en-US" dirty="0" err="1" smtClean="0"/>
              <a:t>iPads</a:t>
            </a:r>
            <a:r>
              <a:rPr lang="en-US" dirty="0" smtClean="0"/>
              <a:t> for random number generators.  Some are better than others.</a:t>
            </a:r>
          </a:p>
          <a:p>
            <a:r>
              <a:rPr lang="en-US" dirty="0" smtClean="0"/>
              <a:t>This website has the </a:t>
            </a:r>
            <a:r>
              <a:rPr lang="en-US" dirty="0" err="1" smtClean="0"/>
              <a:t>Carucci</a:t>
            </a:r>
            <a:r>
              <a:rPr lang="en-US" dirty="0" smtClean="0"/>
              <a:t> seal of approval: </a:t>
            </a:r>
            <a:r>
              <a:rPr lang="en-US" dirty="0" smtClean="0">
                <a:hlinkClick r:id="rId2"/>
              </a:rPr>
              <a:t>www.randomizer.org/form.htm</a:t>
            </a:r>
            <a:endParaRPr lang="en-US" dirty="0" smtClean="0"/>
          </a:p>
          <a:p>
            <a:endParaRPr lang="en-US" dirty="0" smtClean="0"/>
          </a:p>
          <a:p>
            <a:pPr marL="82296" indent="0">
              <a:buNone/>
            </a:pPr>
            <a:endParaRPr lang="en-US" dirty="0"/>
          </a:p>
        </p:txBody>
      </p:sp>
      <p:sp>
        <p:nvSpPr>
          <p:cNvPr id="4" name="Title 1"/>
          <p:cNvSpPr>
            <a:spLocks noGrp="1"/>
          </p:cNvSpPr>
          <p:nvPr>
            <p:ph type="title"/>
          </p:nvPr>
        </p:nvSpPr>
        <p:spPr/>
        <p:txBody>
          <a:bodyPr/>
          <a:lstStyle/>
          <a:p>
            <a:r>
              <a:rPr lang="en-US" dirty="0" smtClean="0"/>
              <a:t>Random Number Generator</a:t>
            </a:r>
            <a:endParaRPr lang="en-US" dirty="0"/>
          </a:p>
        </p:txBody>
      </p:sp>
    </p:spTree>
    <p:extLst>
      <p:ext uri="{BB962C8B-B14F-4D97-AF65-F5344CB8AC3E}">
        <p14:creationId xmlns:p14="http://schemas.microsoft.com/office/powerpoint/2010/main" val="19995732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
            <a:ext cx="8458200" cy="6629400"/>
          </a:xfrm>
        </p:spPr>
        <p:txBody>
          <a:bodyPr>
            <a:normAutofit fontScale="92500" lnSpcReduction="10000"/>
          </a:bodyPr>
          <a:lstStyle/>
          <a:p>
            <a:r>
              <a:rPr lang="en-US" dirty="0" smtClean="0"/>
              <a:t>When we run this simulation, we will use the numbers 1-1000.  </a:t>
            </a:r>
          </a:p>
          <a:p>
            <a:pPr lvl="1"/>
            <a:r>
              <a:rPr lang="en-US" dirty="0" smtClean="0"/>
              <a:t>Selecting a number 1-139 will represent a goal (this is 13.9%)</a:t>
            </a:r>
          </a:p>
          <a:p>
            <a:pPr lvl="1"/>
            <a:r>
              <a:rPr lang="en-US" dirty="0" smtClean="0"/>
              <a:t>Selecting a number 140-1000 will represent a missed or blocked shot.</a:t>
            </a:r>
          </a:p>
          <a:p>
            <a:pPr lvl="1"/>
            <a:r>
              <a:rPr lang="en-US" dirty="0" smtClean="0"/>
              <a:t>We will then randomly select 79 numbers.</a:t>
            </a:r>
          </a:p>
          <a:p>
            <a:pPr lvl="1"/>
            <a:r>
              <a:rPr lang="en-US" dirty="0" smtClean="0"/>
              <a:t>Where it says “how many sets of numbers do you want”, if you only want to run one simulation, leave it at 1.  If you want to run 100, as we did with the applet, then change it to 100.</a:t>
            </a:r>
          </a:p>
          <a:p>
            <a:pPr lvl="1"/>
            <a:r>
              <a:rPr lang="en-US" dirty="0" smtClean="0"/>
              <a:t>Sets of numbers: 79</a:t>
            </a:r>
          </a:p>
          <a:p>
            <a:pPr lvl="1"/>
            <a:r>
              <a:rPr lang="en-US" dirty="0" smtClean="0"/>
              <a:t> from 1 to 1000</a:t>
            </a:r>
          </a:p>
          <a:p>
            <a:pPr lvl="1"/>
            <a:r>
              <a:rPr lang="en-US" dirty="0" smtClean="0"/>
              <a:t>Select “no” for numbers remaining unique</a:t>
            </a:r>
          </a:p>
          <a:p>
            <a:pPr lvl="1"/>
            <a:r>
              <a:rPr lang="en-US" dirty="0" smtClean="0"/>
              <a:t>Sort from least to greatest</a:t>
            </a:r>
            <a:endParaRPr lang="en-US" dirty="0"/>
          </a:p>
        </p:txBody>
      </p:sp>
    </p:spTree>
    <p:extLst>
      <p:ext uri="{BB962C8B-B14F-4D97-AF65-F5344CB8AC3E}">
        <p14:creationId xmlns:p14="http://schemas.microsoft.com/office/powerpoint/2010/main" val="15093555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228600"/>
            <a:ext cx="8400289" cy="6553200"/>
          </a:xfrm>
        </p:spPr>
        <p:txBody>
          <a:bodyPr>
            <a:normAutofit/>
          </a:bodyPr>
          <a:lstStyle/>
          <a:p>
            <a:pPr marL="365760" lvl="1" indent="-283464">
              <a:spcBef>
                <a:spcPts val="600"/>
              </a:spcBef>
              <a:buSzPct val="80000"/>
              <a:buFont typeface="Wingdings 2"/>
              <a:buChar char=""/>
            </a:pPr>
            <a:r>
              <a:rPr lang="en-US" dirty="0" smtClean="0"/>
              <a:t>Looking at the simulations, do you still agree with our previous conclusion that we </a:t>
            </a:r>
            <a:r>
              <a:rPr lang="en-US" dirty="0"/>
              <a:t>do </a:t>
            </a:r>
            <a:r>
              <a:rPr lang="en-US" i="1" dirty="0"/>
              <a:t>not</a:t>
            </a:r>
            <a:r>
              <a:rPr lang="en-US" dirty="0"/>
              <a:t> have convincing evidence that Crosby had a greater </a:t>
            </a:r>
            <a:r>
              <a:rPr lang="en-US" i="1" dirty="0"/>
              <a:t>ABILITY</a:t>
            </a:r>
            <a:r>
              <a:rPr lang="en-US" dirty="0"/>
              <a:t> in the playoffs than in the regular </a:t>
            </a:r>
            <a:r>
              <a:rPr lang="en-US" dirty="0" smtClean="0"/>
              <a:t>season?</a:t>
            </a:r>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endParaRPr lang="en-US" dirty="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endParaRPr lang="en-US" dirty="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endParaRPr lang="en-US" dirty="0"/>
          </a:p>
          <a:p>
            <a:pPr marL="365760" lvl="1" indent="-283464">
              <a:spcBef>
                <a:spcPts val="600"/>
              </a:spcBef>
              <a:buSzPct val="80000"/>
              <a:buFont typeface="Wingdings 2"/>
              <a:buChar char=""/>
            </a:pPr>
            <a:endParaRPr lang="en-US" dirty="0" smtClean="0"/>
          </a:p>
          <a:p>
            <a:pPr marL="365760" lvl="1" indent="-283464">
              <a:spcBef>
                <a:spcPts val="600"/>
              </a:spcBef>
              <a:buSzPct val="80000"/>
              <a:buFont typeface="Wingdings 2"/>
              <a:buChar char=""/>
            </a:pPr>
            <a:r>
              <a:rPr lang="en-US" dirty="0" smtClean="0"/>
              <a:t>Let’s read about Nick </a:t>
            </a:r>
            <a:r>
              <a:rPr lang="en-US" dirty="0" err="1" smtClean="0"/>
              <a:t>Rimando</a:t>
            </a:r>
            <a:r>
              <a:rPr lang="en-US" dirty="0" smtClean="0"/>
              <a:t>, </a:t>
            </a:r>
            <a:r>
              <a:rPr lang="en-US" dirty="0" err="1" smtClean="0"/>
              <a:t>pgs</a:t>
            </a:r>
            <a:r>
              <a:rPr lang="en-US" dirty="0" smtClean="0"/>
              <a:t> 23-24</a:t>
            </a: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119" y="2514600"/>
            <a:ext cx="8143081" cy="328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369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down)">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866888" cy="914400"/>
          </a:xfrm>
        </p:spPr>
        <p:txBody>
          <a:bodyPr/>
          <a:lstStyle/>
          <a:p>
            <a:r>
              <a:rPr lang="en-US" dirty="0" smtClean="0"/>
              <a:t>Caution: Misleading Graphs</a:t>
            </a:r>
            <a:endParaRPr lang="en-US" dirty="0"/>
          </a:p>
        </p:txBody>
      </p:sp>
      <p:sp>
        <p:nvSpPr>
          <p:cNvPr id="3" name="Content Placeholder 2"/>
          <p:cNvSpPr>
            <a:spLocks noGrp="1"/>
          </p:cNvSpPr>
          <p:nvPr>
            <p:ph idx="1"/>
          </p:nvPr>
        </p:nvSpPr>
        <p:spPr>
          <a:xfrm>
            <a:off x="762000" y="990600"/>
            <a:ext cx="8305800" cy="5257800"/>
          </a:xfrm>
        </p:spPr>
        <p:txBody>
          <a:bodyPr/>
          <a:lstStyle/>
          <a:p>
            <a:pPr marL="82296" indent="0">
              <a:buNone/>
            </a:pPr>
            <a:r>
              <a:rPr lang="en-US" dirty="0" smtClean="0"/>
              <a:t>This is a horizontal “bar graph” to represent the favorite sport of 7 people.  Three people chose football, and four chose baseball.  Is this graph okay, or is it misleading?  Why?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75496"/>
            <a:ext cx="7162800" cy="33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133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8600"/>
            <a:ext cx="8171688" cy="6553200"/>
          </a:xfrm>
        </p:spPr>
        <p:txBody>
          <a:bodyPr>
            <a:normAutofit/>
          </a:bodyPr>
          <a:lstStyle/>
          <a:p>
            <a:r>
              <a:rPr lang="en-US" dirty="0" smtClean="0"/>
              <a:t>When making any graph, avoid adding embellishments that are potentially misleading. </a:t>
            </a:r>
          </a:p>
          <a:p>
            <a:r>
              <a:rPr lang="en-US" dirty="0" smtClean="0"/>
              <a:t>The graph on the previous page violated the </a:t>
            </a:r>
            <a:r>
              <a:rPr lang="en-US" b="1" u="sng" dirty="0" smtClean="0"/>
              <a:t>area principle</a:t>
            </a:r>
            <a:r>
              <a:rPr lang="en-US" dirty="0" smtClean="0"/>
              <a:t>, meaning that the area representing each category in a graph should be proportional to the number of observations in that category.  </a:t>
            </a:r>
          </a:p>
          <a:p>
            <a:r>
              <a:rPr lang="en-US" dirty="0" smtClean="0"/>
              <a:t>The area of each baseball was much larger than the area of each football.  This can be avoided by making the pictures the same size, or by not using pictures at all (use bars!).</a:t>
            </a:r>
            <a:endParaRPr lang="en-US" dirty="0"/>
          </a:p>
        </p:txBody>
      </p:sp>
    </p:spTree>
    <p:extLst>
      <p:ext uri="{BB962C8B-B14F-4D97-AF65-F5344CB8AC3E}">
        <p14:creationId xmlns:p14="http://schemas.microsoft.com/office/powerpoint/2010/main" val="35568376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4038600"/>
            <a:ext cx="7498080" cy="2590800"/>
          </a:xfrm>
        </p:spPr>
        <p:txBody>
          <a:bodyPr/>
          <a:lstStyle/>
          <a:p>
            <a:r>
              <a:rPr lang="en-US" dirty="0" smtClean="0"/>
              <a:t>How does this bar chart look?</a:t>
            </a:r>
          </a:p>
          <a:p>
            <a:r>
              <a:rPr lang="en-US" dirty="0" smtClean="0"/>
              <a:t>The percentage axis does not start at 0.  It looks as if LeBron missed almost all of his three-point shots.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8077200" cy="332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29803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28600"/>
            <a:ext cx="7943088" cy="1219200"/>
          </a:xfrm>
        </p:spPr>
        <p:txBody>
          <a:bodyPr/>
          <a:lstStyle/>
          <a:p>
            <a:r>
              <a:rPr lang="en-US" sz="2800" dirty="0" smtClean="0"/>
              <a:t>Does anything look wrong with this graph?  (I left the percentages off for a reason).</a:t>
            </a:r>
          </a:p>
          <a:p>
            <a:endParaRPr lang="en-US" dirty="0"/>
          </a:p>
          <a:p>
            <a:endParaRPr lang="en-US" dirty="0" smtClean="0"/>
          </a:p>
          <a:p>
            <a:endParaRPr lang="en-US" dirty="0"/>
          </a:p>
          <a:p>
            <a:endParaRPr lang="en-US" dirty="0" smtClean="0"/>
          </a:p>
          <a:p>
            <a:endParaRPr lang="en-US" dirty="0"/>
          </a:p>
          <a:p>
            <a:endParaRPr lang="en-US" dirty="0"/>
          </a:p>
        </p:txBody>
      </p:sp>
      <p:pic>
        <p:nvPicPr>
          <p:cNvPr id="2050" name="Picture 2" descr="Misleading Pie Ch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4651988"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4038600" cy="398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4495800"/>
            <a:ext cx="4575788" cy="2308324"/>
          </a:xfrm>
          <a:prstGeom prst="rect">
            <a:avLst/>
          </a:prstGeom>
          <a:noFill/>
        </p:spPr>
        <p:txBody>
          <a:bodyPr wrap="square" rtlCol="0">
            <a:spAutoFit/>
          </a:bodyPr>
          <a:lstStyle/>
          <a:p>
            <a:r>
              <a:rPr lang="en-US" sz="2400" dirty="0" smtClean="0"/>
              <a:t>The 3D design makes the slices closer to the reader appear larger than those in the back.  The red and purple slices are both 42%, but the purple looks much larger.</a:t>
            </a:r>
            <a:endParaRPr lang="en-US" sz="2400" dirty="0"/>
          </a:p>
        </p:txBody>
      </p:sp>
    </p:spTree>
    <p:extLst>
      <p:ext uri="{BB962C8B-B14F-4D97-AF65-F5344CB8AC3E}">
        <p14:creationId xmlns:p14="http://schemas.microsoft.com/office/powerpoint/2010/main" val="35341657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heel(1)">
                                      <p:cBhvr>
                                        <p:cTn id="7" dur="20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8)">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examples…</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89388"/>
            <a:ext cx="7848600" cy="30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Pictograph not aligned and different siz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98" y="4724400"/>
            <a:ext cx="3887084" cy="1671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ictograph aligned and similar siz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24" y="4778135"/>
            <a:ext cx="3317875" cy="1775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0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a:xfrm>
            <a:off x="762000" y="1447800"/>
            <a:ext cx="8171688" cy="4800600"/>
          </a:xfrm>
        </p:spPr>
        <p:txBody>
          <a:bodyPr/>
          <a:lstStyle/>
          <a:p>
            <a:r>
              <a:rPr lang="en-US" dirty="0" smtClean="0"/>
              <a:t>We will continue to see our model for athletic performance:</a:t>
            </a:r>
          </a:p>
          <a:p>
            <a:pPr marL="82296" indent="0">
              <a:buNone/>
            </a:pPr>
            <a:endParaRPr lang="en-US" sz="2400" b="1" i="1" dirty="0" smtClean="0"/>
          </a:p>
          <a:p>
            <a:pPr marL="82296" indent="0">
              <a:buNone/>
            </a:pPr>
            <a:r>
              <a:rPr lang="en-US" sz="2400" b="1" i="1" dirty="0" smtClean="0"/>
              <a:t>PERFORMANCE = ABILITY + RANDOM CHANCE</a:t>
            </a:r>
          </a:p>
          <a:p>
            <a:endParaRPr lang="en-US" sz="2800" i="1" dirty="0" smtClean="0"/>
          </a:p>
          <a:p>
            <a:r>
              <a:rPr lang="en-US" sz="2800" dirty="0" smtClean="0"/>
              <a:t>We will do more than compare a single </a:t>
            </a:r>
            <a:r>
              <a:rPr lang="en-US" sz="2800" i="1" dirty="0" smtClean="0"/>
              <a:t>PERFORMANCE </a:t>
            </a:r>
            <a:r>
              <a:rPr lang="en-US" sz="2800" dirty="0" smtClean="0"/>
              <a:t>to </a:t>
            </a:r>
            <a:r>
              <a:rPr lang="en-US" sz="2800" i="1" dirty="0" smtClean="0"/>
              <a:t>ABILITY</a:t>
            </a:r>
            <a:r>
              <a:rPr lang="en-US" sz="2800" dirty="0" smtClean="0"/>
              <a:t>.</a:t>
            </a:r>
          </a:p>
          <a:p>
            <a:pPr lvl="1"/>
            <a:r>
              <a:rPr lang="en-US" sz="2400" dirty="0" smtClean="0"/>
              <a:t>An example will be comparing two </a:t>
            </a:r>
            <a:r>
              <a:rPr lang="en-US" sz="2400" i="1" dirty="0" smtClean="0"/>
              <a:t>PERFORMANCES</a:t>
            </a:r>
            <a:r>
              <a:rPr lang="en-US" sz="2400" dirty="0" smtClean="0"/>
              <a:t> with each other, such as Winning Percentage at Home vs. Winning Percentage on the Road.</a:t>
            </a:r>
            <a:endParaRPr lang="en-US" sz="2400" dirty="0"/>
          </a:p>
        </p:txBody>
      </p:sp>
    </p:spTree>
    <p:extLst>
      <p:ext uri="{BB962C8B-B14F-4D97-AF65-F5344CB8AC3E}">
        <p14:creationId xmlns:p14="http://schemas.microsoft.com/office/powerpoint/2010/main" val="175347118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p:txBody>
          <a:bodyPr>
            <a:normAutofit fontScale="62500" lnSpcReduction="20000"/>
          </a:bodyPr>
          <a:lstStyle/>
          <a:p>
            <a:r>
              <a:rPr lang="en-US" b="1" dirty="0"/>
              <a:t>Stats Investigation Project</a:t>
            </a:r>
            <a:endParaRPr lang="en-US" dirty="0"/>
          </a:p>
          <a:p>
            <a:r>
              <a:rPr lang="en-US" b="1" dirty="0"/>
              <a:t>using </a:t>
            </a:r>
            <a:r>
              <a:rPr lang="en-US" b="1" dirty="0" err="1"/>
              <a:t>powerpoint</a:t>
            </a:r>
            <a:r>
              <a:rPr lang="en-US" b="1" dirty="0"/>
              <a:t> or </a:t>
            </a:r>
            <a:r>
              <a:rPr lang="en-US" b="1" dirty="0" err="1"/>
              <a:t>google</a:t>
            </a:r>
            <a:r>
              <a:rPr lang="en-US" b="1" dirty="0"/>
              <a:t> presentations</a:t>
            </a:r>
            <a:endParaRPr lang="en-US" dirty="0"/>
          </a:p>
          <a:p>
            <a:r>
              <a:rPr lang="en-US" dirty="0"/>
              <a:t> </a:t>
            </a:r>
          </a:p>
          <a:p>
            <a:r>
              <a:rPr lang="en-US" dirty="0"/>
              <a:t>1</a:t>
            </a:r>
            <a:r>
              <a:rPr lang="en-US" baseline="30000" dirty="0"/>
              <a:t>st</a:t>
            </a:r>
            <a:r>
              <a:rPr lang="en-US" dirty="0"/>
              <a:t> You will choose a player and investigate if he or she has a lower(or higher) ability in particular circumstances.</a:t>
            </a:r>
          </a:p>
          <a:p>
            <a:r>
              <a:rPr lang="en-US" dirty="0"/>
              <a:t>2</a:t>
            </a:r>
            <a:r>
              <a:rPr lang="en-US" baseline="30000" dirty="0"/>
              <a:t>st </a:t>
            </a:r>
            <a:r>
              <a:rPr lang="en-US" dirty="0"/>
              <a:t> Start by introducing the player and the context in which he or she plays. Include short BIO and a couple of Pictures.</a:t>
            </a:r>
          </a:p>
          <a:p>
            <a:r>
              <a:rPr lang="en-US" dirty="0"/>
              <a:t>3</a:t>
            </a:r>
            <a:r>
              <a:rPr lang="en-US" baseline="30000" dirty="0"/>
              <a:t>rd</a:t>
            </a:r>
            <a:r>
              <a:rPr lang="en-US" dirty="0"/>
              <a:t> Create and use a graph to compare his or her performances (use excel or </a:t>
            </a:r>
            <a:r>
              <a:rPr lang="en-US" dirty="0" err="1"/>
              <a:t>google</a:t>
            </a:r>
            <a:r>
              <a:rPr lang="en-US" dirty="0"/>
              <a:t> sheets).</a:t>
            </a:r>
          </a:p>
          <a:p>
            <a:r>
              <a:rPr lang="en-US" dirty="0"/>
              <a:t>4</a:t>
            </a:r>
            <a:r>
              <a:rPr lang="en-US" baseline="30000" dirty="0"/>
              <a:t>th</a:t>
            </a:r>
            <a:r>
              <a:rPr lang="en-US" dirty="0"/>
              <a:t> Use the applet from Chapter 1 to simulate the athlete’s performance in the later time period, assuming that there has been no change in </a:t>
            </a:r>
            <a:r>
              <a:rPr lang="en-US" dirty="0" err="1"/>
              <a:t>ablility</a:t>
            </a:r>
            <a:r>
              <a:rPr lang="en-US" dirty="0"/>
              <a:t> in at least 50 trials.</a:t>
            </a:r>
          </a:p>
          <a:p>
            <a:r>
              <a:rPr lang="en-US" dirty="0"/>
              <a:t>5</a:t>
            </a:r>
            <a:r>
              <a:rPr lang="en-US" baseline="30000" dirty="0"/>
              <a:t>th</a:t>
            </a:r>
            <a:r>
              <a:rPr lang="en-US" dirty="0"/>
              <a:t>Use the information gathered to discuss if there is convincing evidence that the athlete’s ability has changed.  If there is convincing evidence of a change, discuss possible explanations</a:t>
            </a:r>
          </a:p>
          <a:p>
            <a:endParaRPr lang="en-US" dirty="0"/>
          </a:p>
        </p:txBody>
      </p:sp>
    </p:spTree>
    <p:extLst>
      <p:ext uri="{BB962C8B-B14F-4D97-AF65-F5344CB8AC3E}">
        <p14:creationId xmlns:p14="http://schemas.microsoft.com/office/powerpoint/2010/main" val="183528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790688" cy="6553200"/>
          </a:xfrm>
        </p:spPr>
        <p:txBody>
          <a:bodyPr/>
          <a:lstStyle/>
          <a:p>
            <a:pPr marL="82296" indent="0">
              <a:buNone/>
            </a:pPr>
            <a:r>
              <a:rPr lang="en-US" sz="4400" u="sng" dirty="0" smtClean="0">
                <a:solidFill>
                  <a:schemeClr val="accent3"/>
                </a:solidFill>
              </a:rPr>
              <a:t>Terminology</a:t>
            </a:r>
          </a:p>
          <a:p>
            <a:endParaRPr lang="en-US" u="sng" dirty="0" smtClean="0"/>
          </a:p>
          <a:p>
            <a:r>
              <a:rPr lang="en-US" u="sng" dirty="0" smtClean="0"/>
              <a:t>Variable</a:t>
            </a:r>
            <a:r>
              <a:rPr lang="en-US" dirty="0" smtClean="0"/>
              <a:t>: characteristic or attribute of an athletic performance</a:t>
            </a:r>
          </a:p>
          <a:p>
            <a:pPr lvl="1"/>
            <a:endParaRPr lang="en-US" dirty="0" smtClean="0"/>
          </a:p>
          <a:p>
            <a:pPr lvl="1"/>
            <a:r>
              <a:rPr lang="en-US" dirty="0" smtClean="0"/>
              <a:t>Examples: number of passing yards for a quarterback; outcome of a playoff game</a:t>
            </a:r>
          </a:p>
          <a:p>
            <a:endParaRPr lang="en-US" dirty="0" smtClean="0"/>
          </a:p>
          <a:p>
            <a:r>
              <a:rPr lang="en-US" dirty="0" smtClean="0"/>
              <a:t>There are two different types of variables: categorical and numerical</a:t>
            </a:r>
          </a:p>
        </p:txBody>
      </p:sp>
    </p:spTree>
    <p:extLst>
      <p:ext uri="{BB962C8B-B14F-4D97-AF65-F5344CB8AC3E}">
        <p14:creationId xmlns:p14="http://schemas.microsoft.com/office/powerpoint/2010/main" val="30092635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8)">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heel(8)">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heel(8)">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
            <a:ext cx="8153400" cy="6781800"/>
          </a:xfrm>
        </p:spPr>
        <p:txBody>
          <a:bodyPr>
            <a:normAutofit lnSpcReduction="10000"/>
          </a:bodyPr>
          <a:lstStyle/>
          <a:p>
            <a:r>
              <a:rPr lang="en-US" u="sng" dirty="0"/>
              <a:t>Categorical variable</a:t>
            </a:r>
            <a:r>
              <a:rPr lang="en-US" dirty="0"/>
              <a:t>: variable whose possible outcomes fall into categories</a:t>
            </a:r>
          </a:p>
          <a:p>
            <a:pPr lvl="1"/>
            <a:r>
              <a:rPr lang="en-US" dirty="0"/>
              <a:t>Examples: </a:t>
            </a:r>
            <a:endParaRPr lang="en-US" dirty="0" smtClean="0"/>
          </a:p>
          <a:p>
            <a:pPr lvl="2"/>
            <a:r>
              <a:rPr lang="en-US" dirty="0" smtClean="0"/>
              <a:t>outcome </a:t>
            </a:r>
            <a:r>
              <a:rPr lang="en-US" dirty="0"/>
              <a:t>of </a:t>
            </a:r>
            <a:r>
              <a:rPr lang="en-US" dirty="0" smtClean="0"/>
              <a:t>a plate appearance in </a:t>
            </a:r>
            <a:r>
              <a:rPr lang="en-US" dirty="0"/>
              <a:t>baseball (the outcomes are categories such as hit, walk, out</a:t>
            </a:r>
            <a:r>
              <a:rPr lang="en-US" dirty="0" smtClean="0"/>
              <a:t>)</a:t>
            </a:r>
          </a:p>
          <a:p>
            <a:pPr lvl="2"/>
            <a:r>
              <a:rPr lang="en-US" dirty="0" smtClean="0"/>
              <a:t>a hockey teams winning percentage (the outcomes of each game are categories of win or loss)</a:t>
            </a:r>
            <a:endParaRPr lang="en-US" dirty="0"/>
          </a:p>
          <a:p>
            <a:pPr lvl="2"/>
            <a:r>
              <a:rPr lang="en-US" dirty="0" smtClean="0"/>
              <a:t>the result of a shot in a basketball game (the outcomes are categories of make or miss)</a:t>
            </a:r>
          </a:p>
          <a:p>
            <a:pPr lvl="1"/>
            <a:r>
              <a:rPr lang="en-US" dirty="0" smtClean="0"/>
              <a:t>In almost all cases, the outcomes of categorical variables are recorded with words</a:t>
            </a:r>
          </a:p>
          <a:p>
            <a:pPr lvl="2"/>
            <a:r>
              <a:rPr lang="en-US" dirty="0" smtClean="0"/>
              <a:t>Occasionally, outcomes are recorded with numbers </a:t>
            </a:r>
          </a:p>
          <a:p>
            <a:pPr marL="1056132" lvl="2" indent="-342900"/>
            <a:r>
              <a:rPr lang="en-US" dirty="0" smtClean="0"/>
              <a:t>Example: in softball, you might record 1 for a single, 2 for a double, etc…</a:t>
            </a:r>
          </a:p>
          <a:p>
            <a:pPr marL="809244" lvl="1" indent="-342900"/>
            <a:r>
              <a:rPr lang="en-US" dirty="0" smtClean="0"/>
              <a:t>Chapters 1-3 deal exclusively with categorical variables</a:t>
            </a:r>
            <a:endParaRPr lang="en-US" dirty="0"/>
          </a:p>
        </p:txBody>
      </p:sp>
    </p:spTree>
    <p:extLst>
      <p:ext uri="{BB962C8B-B14F-4D97-AF65-F5344CB8AC3E}">
        <p14:creationId xmlns:p14="http://schemas.microsoft.com/office/powerpoint/2010/main" val="2339532424"/>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
            <a:ext cx="7943088" cy="6096000"/>
          </a:xfrm>
        </p:spPr>
        <p:txBody>
          <a:bodyPr/>
          <a:lstStyle/>
          <a:p>
            <a:r>
              <a:rPr lang="en-US" u="sng" dirty="0" smtClean="0"/>
              <a:t>Numerical variable</a:t>
            </a:r>
            <a:r>
              <a:rPr lang="en-US" dirty="0" smtClean="0"/>
              <a:t>: variable whose possible outcomes take on numerical values that represent different quantities of the variable</a:t>
            </a:r>
          </a:p>
          <a:p>
            <a:pPr lvl="1"/>
            <a:r>
              <a:rPr lang="en-US" dirty="0" smtClean="0"/>
              <a:t>Examples:</a:t>
            </a:r>
          </a:p>
          <a:p>
            <a:pPr lvl="2"/>
            <a:r>
              <a:rPr lang="en-US" dirty="0" smtClean="0"/>
              <a:t>distance a golf ball travels</a:t>
            </a:r>
          </a:p>
          <a:p>
            <a:pPr lvl="2"/>
            <a:r>
              <a:rPr lang="en-US" dirty="0" smtClean="0"/>
              <a:t>time needed to swim 100 meters</a:t>
            </a:r>
          </a:p>
          <a:p>
            <a:pPr lvl="1"/>
            <a:r>
              <a:rPr lang="en-US" dirty="0" smtClean="0"/>
              <a:t>Chapters 4-11 deal exclusively with numerical variables</a:t>
            </a:r>
          </a:p>
          <a:p>
            <a:pPr marL="82296" indent="0">
              <a:buNone/>
            </a:pPr>
            <a:endParaRPr lang="en-US" dirty="0" smtClean="0"/>
          </a:p>
        </p:txBody>
      </p:sp>
      <p:pic>
        <p:nvPicPr>
          <p:cNvPr id="3074" name="Picture 2" descr="http://ts4.mm.bing.net/th?id=H.489464890923466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772" y="4461164"/>
            <a:ext cx="2369127" cy="23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552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866888" cy="6096000"/>
          </a:xfrm>
        </p:spPr>
        <p:txBody>
          <a:bodyPr/>
          <a:lstStyle/>
          <a:p>
            <a:r>
              <a:rPr lang="en-US" u="sng" dirty="0" smtClean="0"/>
              <a:t>Distribution</a:t>
            </a:r>
            <a:r>
              <a:rPr lang="en-US" dirty="0" smtClean="0"/>
              <a:t>: identifies the possible outcomes of a variable and how often it takes those outcomes</a:t>
            </a:r>
          </a:p>
          <a:p>
            <a:endParaRPr lang="en-US" dirty="0" smtClean="0"/>
          </a:p>
          <a:p>
            <a:r>
              <a:rPr lang="en-US" dirty="0" smtClean="0"/>
              <a:t>3 types of distributions for categorical variables are </a:t>
            </a:r>
            <a:r>
              <a:rPr lang="en-US" u="sng" dirty="0" smtClean="0"/>
              <a:t>pie charts</a:t>
            </a:r>
            <a:r>
              <a:rPr lang="en-US" dirty="0" smtClean="0"/>
              <a:t>, </a:t>
            </a:r>
            <a:r>
              <a:rPr lang="en-US" u="sng" dirty="0" smtClean="0"/>
              <a:t>segmented bar charts</a:t>
            </a:r>
            <a:r>
              <a:rPr lang="en-US" dirty="0" smtClean="0"/>
              <a:t>, and </a:t>
            </a:r>
            <a:r>
              <a:rPr lang="en-US" u="sng" dirty="0" smtClean="0"/>
              <a:t>bar charts</a:t>
            </a:r>
            <a:r>
              <a:rPr lang="en-US" dirty="0" smtClean="0"/>
              <a:t>.</a:t>
            </a:r>
          </a:p>
          <a:p>
            <a:endParaRPr lang="en-US" dirty="0"/>
          </a:p>
        </p:txBody>
      </p:sp>
      <p:pic>
        <p:nvPicPr>
          <p:cNvPr id="4098" name="Picture 2" descr="http://ts3.mm.bing.net/th?id=H.465904855050055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8100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7016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7632</TotalTime>
  <Words>2961</Words>
  <Application>Microsoft Office PowerPoint</Application>
  <PresentationFormat>On-screen Show (4:3)</PresentationFormat>
  <Paragraphs>252</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Calibri</vt:lpstr>
      <vt:lpstr>Gill Sans MT</vt:lpstr>
      <vt:lpstr>Verdana</vt:lpstr>
      <vt:lpstr>Wingdings 2</vt:lpstr>
      <vt:lpstr>Solstice</vt:lpstr>
      <vt:lpstr>Chapter 1: Exploring Categorical Data</vt:lpstr>
      <vt:lpstr>Graphing Calculator</vt:lpstr>
      <vt:lpstr>Question: Did LeBron James Choke in the Playoffs?</vt:lpstr>
      <vt:lpstr>PowerPoint Presentation</vt:lpstr>
      <vt:lpstr>Four-Step Statistical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Modeling Athletic Performance</vt:lpstr>
      <vt:lpstr>PowerPoint Presentation</vt:lpstr>
      <vt:lpstr>PowerPoint Presentation</vt:lpstr>
      <vt:lpstr>Terminology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LeBron actually choke?</vt:lpstr>
      <vt:lpstr>PowerPoint Presentation</vt:lpstr>
      <vt:lpstr>Simulation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lpstr>PowerPoint Presentation</vt:lpstr>
      <vt:lpstr>PowerPoint Presentation</vt:lpstr>
      <vt:lpstr>Using Technology to Simulate Athletic PERFORMANCE</vt:lpstr>
      <vt:lpstr>PowerPoint Presentation</vt:lpstr>
      <vt:lpstr>PowerPoint Presentation</vt:lpstr>
      <vt:lpstr>PowerPoint Presentation</vt:lpstr>
      <vt:lpstr>PowerPoint Presentation</vt:lpstr>
      <vt:lpstr>Random Number Generator</vt:lpstr>
      <vt:lpstr>Random Number Generator</vt:lpstr>
      <vt:lpstr>Random Number Generator</vt:lpstr>
      <vt:lpstr>PowerPoint Presentation</vt:lpstr>
      <vt:lpstr>PowerPoint Presentation</vt:lpstr>
      <vt:lpstr>Caution: Misleading Graphs</vt:lpstr>
      <vt:lpstr>PowerPoint Presentation</vt:lpstr>
      <vt:lpstr>PowerPoint Presentation</vt:lpstr>
      <vt:lpstr>PowerPoint Presentation</vt:lpstr>
      <vt:lpstr>More examples…</vt:lpstr>
      <vt:lpstr>Looking forward…</vt:lpstr>
      <vt:lpstr>Investigation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Exploring Categorical Data</dc:title>
  <dc:creator>Dave</dc:creator>
  <cp:lastModifiedBy>Reil, Jennifer</cp:lastModifiedBy>
  <cp:revision>89</cp:revision>
  <cp:lastPrinted>2013-09-16T02:46:59Z</cp:lastPrinted>
  <dcterms:created xsi:type="dcterms:W3CDTF">2013-09-09T02:01:27Z</dcterms:created>
  <dcterms:modified xsi:type="dcterms:W3CDTF">2015-09-13T18:30:52Z</dcterms:modified>
</cp:coreProperties>
</file>